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61" r:id="rId3"/>
    <p:sldId id="364" r:id="rId4"/>
    <p:sldId id="363" r:id="rId5"/>
    <p:sldId id="391" r:id="rId6"/>
    <p:sldId id="357" r:id="rId7"/>
    <p:sldId id="378" r:id="rId8"/>
    <p:sldId id="379" r:id="rId9"/>
    <p:sldId id="380" r:id="rId10"/>
    <p:sldId id="257" r:id="rId11"/>
    <p:sldId id="331" r:id="rId12"/>
    <p:sldId id="339" r:id="rId13"/>
    <p:sldId id="258" r:id="rId14"/>
    <p:sldId id="359" r:id="rId15"/>
    <p:sldId id="259" r:id="rId16"/>
    <p:sldId id="260" r:id="rId17"/>
    <p:sldId id="332" r:id="rId18"/>
    <p:sldId id="333" r:id="rId19"/>
    <p:sldId id="343" r:id="rId20"/>
    <p:sldId id="342" r:id="rId21"/>
    <p:sldId id="344" r:id="rId22"/>
    <p:sldId id="345" r:id="rId23"/>
    <p:sldId id="346" r:id="rId24"/>
    <p:sldId id="347" r:id="rId25"/>
    <p:sldId id="348" r:id="rId26"/>
    <p:sldId id="349" r:id="rId27"/>
    <p:sldId id="350" r:id="rId28"/>
    <p:sldId id="355" r:id="rId29"/>
    <p:sldId id="356" r:id="rId30"/>
    <p:sldId id="353" r:id="rId31"/>
    <p:sldId id="354" r:id="rId32"/>
    <p:sldId id="376" r:id="rId33"/>
    <p:sldId id="377" r:id="rId34"/>
    <p:sldId id="375" r:id="rId35"/>
    <p:sldId id="388" r:id="rId36"/>
    <p:sldId id="382" r:id="rId37"/>
    <p:sldId id="383" r:id="rId38"/>
    <p:sldId id="384" r:id="rId39"/>
    <p:sldId id="385" r:id="rId40"/>
    <p:sldId id="386" r:id="rId41"/>
    <p:sldId id="387" r:id="rId42"/>
    <p:sldId id="389" r:id="rId43"/>
    <p:sldId id="390" r:id="rId4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383" autoAdjust="0"/>
  </p:normalViewPr>
  <p:slideViewPr>
    <p:cSldViewPr snapToGrid="0">
      <p:cViewPr varScale="1">
        <p:scale>
          <a:sx n="84" d="100"/>
          <a:sy n="84" d="100"/>
        </p:scale>
        <p:origin x="662" y="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7D8DB-E174-4A67-ADF4-BCA6E12E8473}" type="datetimeFigureOut">
              <a:rPr kumimoji="1" lang="ja-JP" altLang="en-US" smtClean="0"/>
              <a:t>2018/12/11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512BF-27D6-4297-A67F-11EB8DE3FE10}" type="slidenum">
              <a:rPr kumimoji="1" lang="ja-JP" altLang="en-US" smtClean="0"/>
              <a:t>‹#›</a:t>
            </a:fld>
            <a:endParaRPr kumimoji="1" lang="ja-JP" altLang="en-US"/>
          </a:p>
        </p:txBody>
      </p:sp>
    </p:spTree>
    <p:extLst>
      <p:ext uri="{BB962C8B-B14F-4D97-AF65-F5344CB8AC3E}">
        <p14:creationId xmlns:p14="http://schemas.microsoft.com/office/powerpoint/2010/main" val="1944463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7</a:t>
            </a:fld>
            <a:endParaRPr kumimoji="1" lang="ja-JP" altLang="en-US"/>
          </a:p>
        </p:txBody>
      </p:sp>
    </p:spTree>
    <p:extLst>
      <p:ext uri="{BB962C8B-B14F-4D97-AF65-F5344CB8AC3E}">
        <p14:creationId xmlns:p14="http://schemas.microsoft.com/office/powerpoint/2010/main" val="339647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24</a:t>
            </a:fld>
            <a:endParaRPr kumimoji="1" lang="ja-JP" altLang="en-US"/>
          </a:p>
        </p:txBody>
      </p:sp>
    </p:spTree>
    <p:extLst>
      <p:ext uri="{BB962C8B-B14F-4D97-AF65-F5344CB8AC3E}">
        <p14:creationId xmlns:p14="http://schemas.microsoft.com/office/powerpoint/2010/main" val="428741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25</a:t>
            </a:fld>
            <a:endParaRPr kumimoji="1" lang="ja-JP" altLang="en-US"/>
          </a:p>
        </p:txBody>
      </p:sp>
    </p:spTree>
    <p:extLst>
      <p:ext uri="{BB962C8B-B14F-4D97-AF65-F5344CB8AC3E}">
        <p14:creationId xmlns:p14="http://schemas.microsoft.com/office/powerpoint/2010/main" val="357131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26</a:t>
            </a:fld>
            <a:endParaRPr kumimoji="1" lang="ja-JP" altLang="en-US"/>
          </a:p>
        </p:txBody>
      </p:sp>
    </p:spTree>
    <p:extLst>
      <p:ext uri="{BB962C8B-B14F-4D97-AF65-F5344CB8AC3E}">
        <p14:creationId xmlns:p14="http://schemas.microsoft.com/office/powerpoint/2010/main" val="415733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27</a:t>
            </a:fld>
            <a:endParaRPr kumimoji="1" lang="ja-JP" altLang="en-US"/>
          </a:p>
        </p:txBody>
      </p:sp>
    </p:spTree>
    <p:extLst>
      <p:ext uri="{BB962C8B-B14F-4D97-AF65-F5344CB8AC3E}">
        <p14:creationId xmlns:p14="http://schemas.microsoft.com/office/powerpoint/2010/main" val="395960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29</a:t>
            </a:fld>
            <a:endParaRPr kumimoji="1" lang="ja-JP" altLang="en-US"/>
          </a:p>
        </p:txBody>
      </p:sp>
    </p:spTree>
    <p:extLst>
      <p:ext uri="{BB962C8B-B14F-4D97-AF65-F5344CB8AC3E}">
        <p14:creationId xmlns:p14="http://schemas.microsoft.com/office/powerpoint/2010/main" val="2239731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30</a:t>
            </a:fld>
            <a:endParaRPr kumimoji="1" lang="ja-JP" altLang="en-US"/>
          </a:p>
        </p:txBody>
      </p:sp>
    </p:spTree>
    <p:extLst>
      <p:ext uri="{BB962C8B-B14F-4D97-AF65-F5344CB8AC3E}">
        <p14:creationId xmlns:p14="http://schemas.microsoft.com/office/powerpoint/2010/main" val="195654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36</a:t>
            </a:fld>
            <a:endParaRPr kumimoji="1" lang="ja-JP" altLang="en-US"/>
          </a:p>
        </p:txBody>
      </p:sp>
    </p:spTree>
    <p:extLst>
      <p:ext uri="{BB962C8B-B14F-4D97-AF65-F5344CB8AC3E}">
        <p14:creationId xmlns:p14="http://schemas.microsoft.com/office/powerpoint/2010/main" val="245747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39</a:t>
            </a:fld>
            <a:endParaRPr kumimoji="1" lang="ja-JP" altLang="en-US"/>
          </a:p>
        </p:txBody>
      </p:sp>
    </p:spTree>
    <p:extLst>
      <p:ext uri="{BB962C8B-B14F-4D97-AF65-F5344CB8AC3E}">
        <p14:creationId xmlns:p14="http://schemas.microsoft.com/office/powerpoint/2010/main" val="4174104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40</a:t>
            </a:fld>
            <a:endParaRPr kumimoji="1" lang="ja-JP" altLang="en-US"/>
          </a:p>
        </p:txBody>
      </p:sp>
    </p:spTree>
    <p:extLst>
      <p:ext uri="{BB962C8B-B14F-4D97-AF65-F5344CB8AC3E}">
        <p14:creationId xmlns:p14="http://schemas.microsoft.com/office/powerpoint/2010/main" val="414289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8</a:t>
            </a:fld>
            <a:endParaRPr kumimoji="1" lang="ja-JP" altLang="en-US"/>
          </a:p>
        </p:txBody>
      </p:sp>
    </p:spTree>
    <p:extLst>
      <p:ext uri="{BB962C8B-B14F-4D97-AF65-F5344CB8AC3E}">
        <p14:creationId xmlns:p14="http://schemas.microsoft.com/office/powerpoint/2010/main" val="350799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9</a:t>
            </a:fld>
            <a:endParaRPr kumimoji="1" lang="ja-JP" altLang="en-US"/>
          </a:p>
        </p:txBody>
      </p:sp>
    </p:spTree>
    <p:extLst>
      <p:ext uri="{BB962C8B-B14F-4D97-AF65-F5344CB8AC3E}">
        <p14:creationId xmlns:p14="http://schemas.microsoft.com/office/powerpoint/2010/main" val="57641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A8DD720-8FBA-454D-94A7-0D31815A39F6}" type="slidenum">
              <a:rPr kumimoji="1" lang="ja-JP" altLang="en-US" smtClean="0"/>
              <a:pPr/>
              <a:t>11</a:t>
            </a:fld>
            <a:endParaRPr kumimoji="1" lang="ja-JP" altLang="en-US"/>
          </a:p>
        </p:txBody>
      </p:sp>
    </p:spTree>
    <p:extLst>
      <p:ext uri="{BB962C8B-B14F-4D97-AF65-F5344CB8AC3E}">
        <p14:creationId xmlns:p14="http://schemas.microsoft.com/office/powerpoint/2010/main" val="212948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18</a:t>
            </a:fld>
            <a:endParaRPr kumimoji="1" lang="ja-JP" altLang="en-US"/>
          </a:p>
        </p:txBody>
      </p:sp>
    </p:spTree>
    <p:extLst>
      <p:ext uri="{BB962C8B-B14F-4D97-AF65-F5344CB8AC3E}">
        <p14:creationId xmlns:p14="http://schemas.microsoft.com/office/powerpoint/2010/main" val="306222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19</a:t>
            </a:fld>
            <a:endParaRPr kumimoji="1" lang="ja-JP" altLang="en-US"/>
          </a:p>
        </p:txBody>
      </p:sp>
    </p:spTree>
    <p:extLst>
      <p:ext uri="{BB962C8B-B14F-4D97-AF65-F5344CB8AC3E}">
        <p14:creationId xmlns:p14="http://schemas.microsoft.com/office/powerpoint/2010/main" val="315747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21</a:t>
            </a:fld>
            <a:endParaRPr kumimoji="1" lang="ja-JP" altLang="en-US"/>
          </a:p>
        </p:txBody>
      </p:sp>
    </p:spTree>
    <p:extLst>
      <p:ext uri="{BB962C8B-B14F-4D97-AF65-F5344CB8AC3E}">
        <p14:creationId xmlns:p14="http://schemas.microsoft.com/office/powerpoint/2010/main" val="134443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22</a:t>
            </a:fld>
            <a:endParaRPr kumimoji="1" lang="ja-JP" altLang="en-US"/>
          </a:p>
        </p:txBody>
      </p:sp>
    </p:spTree>
    <p:extLst>
      <p:ext uri="{BB962C8B-B14F-4D97-AF65-F5344CB8AC3E}">
        <p14:creationId xmlns:p14="http://schemas.microsoft.com/office/powerpoint/2010/main" val="141316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0340C91-93B2-401F-998D-16D3520C07C9}" type="slidenum">
              <a:rPr kumimoji="1" lang="ja-JP" altLang="en-US" smtClean="0"/>
              <a:pPr/>
              <a:t>23</a:t>
            </a:fld>
            <a:endParaRPr kumimoji="1" lang="ja-JP" altLang="en-US"/>
          </a:p>
        </p:txBody>
      </p:sp>
    </p:spTree>
    <p:extLst>
      <p:ext uri="{BB962C8B-B14F-4D97-AF65-F5344CB8AC3E}">
        <p14:creationId xmlns:p14="http://schemas.microsoft.com/office/powerpoint/2010/main" val="254924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99474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44467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276279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86616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21862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347701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2187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62758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26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96434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858F3C-87DA-4DFF-9B8E-9F7C8ABE5709}" type="datetimeFigureOut">
              <a:rPr kumimoji="1" lang="ja-JP" altLang="en-US" smtClean="0"/>
              <a:t>2018/12/11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48901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58F3C-87DA-4DFF-9B8E-9F7C8ABE5709}" type="datetimeFigureOut">
              <a:rPr kumimoji="1" lang="ja-JP" altLang="en-US" smtClean="0"/>
              <a:t>2018/12/11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E74D9-A5A6-46F2-896D-81A24723BB8B}" type="slidenum">
              <a:rPr kumimoji="1" lang="ja-JP" altLang="en-US" smtClean="0"/>
              <a:t>‹#›</a:t>
            </a:fld>
            <a:endParaRPr kumimoji="1" lang="ja-JP" altLang="en-US"/>
          </a:p>
        </p:txBody>
      </p:sp>
    </p:spTree>
    <p:extLst>
      <p:ext uri="{BB962C8B-B14F-4D97-AF65-F5344CB8AC3E}">
        <p14:creationId xmlns:p14="http://schemas.microsoft.com/office/powerpoint/2010/main" val="109969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nn.co.jp/photo/35039520-2.html" TargetMode="External"/><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nn.co.jp/photo/35039520-4.html"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commons/6/69/Virmalised_,aurora_borealis.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upload.wikimedia.org/wikipedia/ja/7/77/Shinkiro-haru-uozu.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ja.wikipedia.org/wiki/%E3%83%95%E3%82%A1%E3%82%A4%E3%83%AB:Fuyunoshinkirou.jpg" TargetMode="Externa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oguravr.com/light-field-lab-raises-7-million-a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en-US" altLang="ja-JP" dirty="0" smtClean="0"/>
              <a:t>2018</a:t>
            </a:r>
            <a:r>
              <a:rPr kumimoji="1" lang="ja-JP" altLang="en-US" dirty="0" smtClean="0"/>
              <a:t>年度最終回</a:t>
            </a:r>
            <a:r>
              <a:rPr kumimoji="1" lang="en-US" altLang="ja-JP" dirty="0" smtClean="0"/>
              <a:t/>
            </a:r>
            <a:br>
              <a:rPr kumimoji="1" lang="en-US" altLang="ja-JP" dirty="0" smtClean="0"/>
            </a:br>
            <a:r>
              <a:rPr lang="ja-JP" altLang="en-US" dirty="0"/>
              <a:t>観光</a:t>
            </a:r>
            <a:r>
              <a:rPr lang="ja-JP" altLang="en-US" dirty="0" smtClean="0"/>
              <a:t>の</a:t>
            </a:r>
            <a:r>
              <a:rPr lang="ja-JP" altLang="en-US" dirty="0"/>
              <a:t>未来</a:t>
            </a:r>
            <a:endParaRPr kumimoji="1" lang="ja-JP" altLang="en-US" dirty="0"/>
          </a:p>
        </p:txBody>
      </p:sp>
    </p:spTree>
    <p:extLst>
      <p:ext uri="{BB962C8B-B14F-4D97-AF65-F5344CB8AC3E}">
        <p14:creationId xmlns:p14="http://schemas.microsoft.com/office/powerpoint/2010/main" val="198262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3483"/>
            <a:ext cx="10515600" cy="1325563"/>
          </a:xfrm>
          <a:ln>
            <a:solidFill>
              <a:schemeClr val="accent1"/>
            </a:solidFill>
          </a:ln>
        </p:spPr>
        <p:txBody>
          <a:bodyPr/>
          <a:lstStyle/>
          <a:p>
            <a:r>
              <a:rPr lang="ja-JP" altLang="en-US" dirty="0"/>
              <a:t>　科学技術の進展による観光資源の拡大</a:t>
            </a:r>
            <a:endParaRPr kumimoji="1" lang="ja-JP" altLang="en-US" dirty="0"/>
          </a:p>
        </p:txBody>
      </p:sp>
    </p:spTree>
    <p:extLst>
      <p:ext uri="{BB962C8B-B14F-4D97-AF65-F5344CB8AC3E}">
        <p14:creationId xmlns:p14="http://schemas.microsoft.com/office/powerpoint/2010/main" val="257842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r>
              <a:rPr kumimoji="1" lang="ja-JP" altLang="en-US" dirty="0" smtClean="0"/>
              <a:t>宇宙旅行</a:t>
            </a:r>
            <a:endParaRPr kumimoji="1" lang="ja-JP" altLang="en-US" dirty="0"/>
          </a:p>
        </p:txBody>
      </p:sp>
      <p:sp>
        <p:nvSpPr>
          <p:cNvPr id="4" name="サブタイトル 3"/>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6973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国際的観光政策の未樹立</a:t>
            </a:r>
            <a:endParaRPr kumimoji="1" lang="ja-JP" altLang="en-US" dirty="0"/>
          </a:p>
        </p:txBody>
      </p:sp>
      <p:sp>
        <p:nvSpPr>
          <p:cNvPr id="3" name="コンテンツ プレースホルダー 2"/>
          <p:cNvSpPr>
            <a:spLocks noGrp="1"/>
          </p:cNvSpPr>
          <p:nvPr>
            <p:ph idx="1"/>
          </p:nvPr>
        </p:nvSpPr>
        <p:spPr>
          <a:xfrm>
            <a:off x="1078302" y="1962509"/>
            <a:ext cx="10144664" cy="4525963"/>
          </a:xfrm>
        </p:spPr>
        <p:txBody>
          <a:bodyPr>
            <a:normAutofit fontScale="85000" lnSpcReduction="20000"/>
          </a:bodyPr>
          <a:lstStyle/>
          <a:p>
            <a:r>
              <a:rPr lang="ja-JP" altLang="ja-JP" dirty="0"/>
              <a:t>観光政策は国、地域を単位として発想されてきた。地域が他と違うということを前提として成り立つ字句だから観光と極めて相性が良かったのである。従って、</a:t>
            </a:r>
            <a:r>
              <a:rPr lang="ja-JP" altLang="ja-JP" b="1" dirty="0">
                <a:solidFill>
                  <a:srgbClr val="FF0000"/>
                </a:solidFill>
              </a:rPr>
              <a:t>国際的な宇宙政策や科学政策は樹立されても、国の枠をこえた国際的な観光政策は未だに樹立されていない</a:t>
            </a:r>
            <a:r>
              <a:rPr lang="ja-JP" altLang="ja-JP" b="1" dirty="0" smtClean="0">
                <a:solidFill>
                  <a:srgbClr val="FF0000"/>
                </a:solidFill>
              </a:rPr>
              <a:t>。</a:t>
            </a:r>
            <a:endParaRPr lang="en-US" altLang="ja-JP" b="1" dirty="0" smtClean="0">
              <a:solidFill>
                <a:srgbClr val="FF0000"/>
              </a:solidFill>
            </a:endParaRPr>
          </a:p>
          <a:p>
            <a:r>
              <a:rPr lang="ja-JP" altLang="ja-JP" dirty="0" smtClean="0"/>
              <a:t>その</a:t>
            </a:r>
            <a:r>
              <a:rPr lang="ja-JP" altLang="ja-JP" dirty="0"/>
              <a:t>理由は観光に関して国の枠を超えた政策目的が樹立できないからである。外貨獲得も国の誇りも国単位の目的である。パイオニアとして国の威信をかけて宇宙飛行士を送り込む目的、防衛政策の観点から宇宙開発を行う目的、あるいは科学技術の進歩の観点からの宇宙開発は政策として成立させられるが、</a:t>
            </a:r>
            <a:r>
              <a:rPr lang="ja-JP" altLang="ja-JP" b="1" dirty="0">
                <a:solidFill>
                  <a:srgbClr val="FF0000"/>
                </a:solidFill>
              </a:rPr>
              <a:t>「「楽しみ」のための旅」を促進する「政策」目的は樹立できないのである。</a:t>
            </a:r>
          </a:p>
          <a:p>
            <a:r>
              <a:rPr lang="ja-JP" altLang="ja-JP" dirty="0"/>
              <a:t>国防上の観点からの配慮が弱まった結果、民間に技術が解放され商業用に活用されているものは、自動車、航空機等に限らずＧＰＳもしかりである。ようやく、宇宙開発技術が商業用に開放される機運が近年に発生してきた。その結果、</a:t>
            </a:r>
            <a:r>
              <a:rPr lang="ja-JP" altLang="ja-JP" b="1" dirty="0">
                <a:solidFill>
                  <a:srgbClr val="FF0000"/>
                </a:solidFill>
              </a:rPr>
              <a:t>産業政策として宇宙観光産業にも着目されるようになってきたのである。</a:t>
            </a:r>
          </a:p>
        </p:txBody>
      </p:sp>
    </p:spTree>
    <p:extLst>
      <p:ext uri="{BB962C8B-B14F-4D97-AF65-F5344CB8AC3E}">
        <p14:creationId xmlns:p14="http://schemas.microsoft.com/office/powerpoint/2010/main" val="148214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a:t>１</a:t>
            </a:r>
            <a:r>
              <a:rPr lang="ja-JP" altLang="en-US" dirty="0" smtClean="0"/>
              <a:t>－１</a:t>
            </a:r>
            <a:r>
              <a:rPr lang="ja-JP" altLang="en-US" dirty="0"/>
              <a:t>　</a:t>
            </a:r>
            <a:r>
              <a:rPr lang="ja-JP" altLang="en-US" dirty="0" smtClean="0"/>
              <a:t>欠如する国際宇宙旅行政策</a:t>
            </a:r>
            <a:endParaRPr kumimoji="1" lang="ja-JP" altLang="en-US" dirty="0"/>
          </a:p>
        </p:txBody>
      </p:sp>
      <p:sp>
        <p:nvSpPr>
          <p:cNvPr id="3" name="コンテンツ プレースホルダー 2"/>
          <p:cNvSpPr>
            <a:spLocks noGrp="1"/>
          </p:cNvSpPr>
          <p:nvPr>
            <p:ph idx="1"/>
          </p:nvPr>
        </p:nvSpPr>
        <p:spPr>
          <a:xfrm>
            <a:off x="457199" y="1825625"/>
            <a:ext cx="11568023" cy="4877100"/>
          </a:xfrm>
        </p:spPr>
        <p:txBody>
          <a:bodyPr>
            <a:normAutofit fontScale="77500" lnSpcReduction="20000"/>
          </a:bodyPr>
          <a:lstStyle/>
          <a:p>
            <a:r>
              <a:rPr lang="ja-JP" altLang="en-US" dirty="0" smtClean="0"/>
              <a:t>自ら</a:t>
            </a:r>
            <a:r>
              <a:rPr lang="ja-JP" altLang="en-US" dirty="0"/>
              <a:t>の目で見た風景を表そうとすると、遠くを見たいという欲望から絵 師の視点は上昇した。船舶、鉄道、航空機の発達も風景感を変化させてき たが、当然その先には宇宙船がある。宇宙船から地球を眺めれば、風景観 とそれを形成する文化観も変化することは容易に理解できる</a:t>
            </a:r>
            <a:r>
              <a:rPr lang="ja-JP" altLang="en-US" dirty="0" smtClean="0"/>
              <a:t>。</a:t>
            </a:r>
            <a:endParaRPr lang="en-US" altLang="ja-JP" dirty="0" smtClean="0"/>
          </a:p>
          <a:p>
            <a:r>
              <a:rPr lang="ja-JP" altLang="en-US" dirty="0" smtClean="0"/>
              <a:t>ら</a:t>
            </a:r>
            <a:r>
              <a:rPr lang="ja-JP" altLang="en-US" dirty="0"/>
              <a:t>航空機による旅行の発展に比較すると、民間宇宙ロケットの発展は極端 に遅い。ガガーリンが宇宙に出かけてから半世紀以上も経過している。技 術的は十分に対応できているから、観光に必須の大衆化戦略ができていな いのである</a:t>
            </a:r>
            <a:r>
              <a:rPr lang="ja-JP" altLang="en-US" dirty="0" smtClean="0"/>
              <a:t>。</a:t>
            </a:r>
            <a:endParaRPr lang="en-US" altLang="ja-JP" dirty="0" smtClean="0"/>
          </a:p>
          <a:p>
            <a:r>
              <a:rPr lang="ja-JP" altLang="en-US" dirty="0" smtClean="0"/>
              <a:t>観光</a:t>
            </a:r>
            <a:r>
              <a:rPr lang="ja-JP" altLang="en-US" dirty="0"/>
              <a:t>政策は国、地域を単位として発想されてきた。地域が他と違うとい うことを前提として成り立つ字句だから観光と極めて相性が良かったので ある。従って、国際的な宇宙政策や科学政策は樹立されても、国の枠をこ えた国際的な観光政策は未だに樹立されていない</a:t>
            </a:r>
            <a:r>
              <a:rPr lang="ja-JP" altLang="en-US" dirty="0" smtClean="0"/>
              <a:t>。</a:t>
            </a:r>
            <a:endParaRPr lang="en-US" altLang="ja-JP" dirty="0" smtClean="0"/>
          </a:p>
          <a:p>
            <a:r>
              <a:rPr lang="ja-JP" altLang="en-US" dirty="0" smtClean="0"/>
              <a:t>その</a:t>
            </a:r>
            <a:r>
              <a:rPr lang="ja-JP" altLang="en-US" dirty="0"/>
              <a:t>理由は観光に関し て国の枠を超えた政策目的が樹立できないからである。外貨獲得も国の誇 りも国単位の目的である。パイオニアとして国の威信をかけて宇宙飛行士 を送り込む目的、防衛政策の観点から宇宙開発を行う目的、あるいは科学 技術の進歩の観点からの宇宙開発は政策として成立させられるが、「「楽し み」のための旅」を促進する「政策」目的は樹立できないのである</a:t>
            </a:r>
            <a:r>
              <a:rPr lang="ja-JP" altLang="en-US" dirty="0" smtClean="0"/>
              <a:t>。</a:t>
            </a:r>
            <a:endParaRPr lang="en-US" altLang="ja-JP" dirty="0" smtClean="0"/>
          </a:p>
          <a:p>
            <a:r>
              <a:rPr lang="ja-JP" altLang="en-US" dirty="0" smtClean="0"/>
              <a:t>国防上</a:t>
            </a:r>
            <a:r>
              <a:rPr lang="ja-JP" altLang="en-US" dirty="0"/>
              <a:t>の観点からの配慮が弱まった結果、民間に技術が解放され商業用 に活用されているものは、自動車、航空機等に限らず</a:t>
            </a:r>
            <a:r>
              <a:rPr lang="en-US" altLang="ja-JP" dirty="0"/>
              <a:t>GPS</a:t>
            </a:r>
            <a:r>
              <a:rPr lang="ja-JP" altLang="en-US" dirty="0"/>
              <a:t>もしかりである。 ようやく、宇宙開発技術が商業用に開放される機運が近年に発生してきた。 その結果、産業政策として宇宙観光産業にも着目されるようになってきた のである。</a:t>
            </a:r>
            <a:endParaRPr kumimoji="1" lang="ja-JP" altLang="en-US" dirty="0"/>
          </a:p>
        </p:txBody>
      </p:sp>
    </p:spTree>
    <p:extLst>
      <p:ext uri="{BB962C8B-B14F-4D97-AF65-F5344CB8AC3E}">
        <p14:creationId xmlns:p14="http://schemas.microsoft.com/office/powerpoint/2010/main" val="42991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47873"/>
            <a:ext cx="10515600" cy="1325563"/>
          </a:xfrm>
          <a:ln>
            <a:solidFill>
              <a:schemeClr val="accent1"/>
            </a:solidFill>
          </a:ln>
        </p:spPr>
        <p:txBody>
          <a:bodyPr/>
          <a:lstStyle/>
          <a:p>
            <a:pPr algn="ctr"/>
            <a:r>
              <a:rPr kumimoji="1" lang="ja-JP" altLang="en-US" dirty="0" smtClean="0"/>
              <a:t>航空輸送産業</a:t>
            </a:r>
            <a:endParaRPr kumimoji="1" lang="ja-JP" altLang="en-US" dirty="0"/>
          </a:p>
        </p:txBody>
      </p:sp>
      <p:sp>
        <p:nvSpPr>
          <p:cNvPr id="3" name="コンテンツ プレースホルダー 2"/>
          <p:cNvSpPr>
            <a:spLocks noGrp="1"/>
          </p:cNvSpPr>
          <p:nvPr>
            <p:ph idx="1"/>
          </p:nvPr>
        </p:nvSpPr>
        <p:spPr/>
        <p:txBody>
          <a:bodyPr/>
          <a:lstStyle/>
          <a:p>
            <a:r>
              <a:rPr lang="ja-JP" altLang="ja-JP" dirty="0"/>
              <a:t>戦後急成長した産業に航空産業が</a:t>
            </a:r>
            <a:r>
              <a:rPr lang="ja-JP" altLang="ja-JP" dirty="0" smtClean="0"/>
              <a:t>あ</a:t>
            </a:r>
            <a:r>
              <a:rPr lang="ja-JP" altLang="en-US" dirty="0" smtClean="0"/>
              <a:t>る</a:t>
            </a:r>
            <a:r>
              <a:rPr lang="ja-JP" altLang="ja-JP" dirty="0" smtClean="0"/>
              <a:t>。</a:t>
            </a:r>
            <a:r>
              <a:rPr lang="ja-JP" altLang="ja-JP" dirty="0"/>
              <a:t>航空産業とともに観光産業も急成長</a:t>
            </a:r>
            <a:r>
              <a:rPr lang="ja-JP" altLang="ja-JP" dirty="0" smtClean="0"/>
              <a:t>した。</a:t>
            </a:r>
            <a:r>
              <a:rPr lang="ja-JP" altLang="ja-JP" dirty="0"/>
              <a:t>世界最初のジェット旅客機の商業運航は</a:t>
            </a:r>
            <a:r>
              <a:rPr lang="en-US" altLang="ja-JP" dirty="0"/>
              <a:t>1952</a:t>
            </a:r>
            <a:r>
              <a:rPr lang="ja-JP" altLang="ja-JP" dirty="0"/>
              <a:t>年英国ＢＯＡＣによるロンドンとヨハネスブルグを結ぶ路線への</a:t>
            </a:r>
            <a:r>
              <a:rPr lang="ja-JP" altLang="ja-JP" b="1" dirty="0"/>
              <a:t>デハビラント・コメット機</a:t>
            </a:r>
            <a:r>
              <a:rPr lang="ja-JP" altLang="ja-JP" dirty="0"/>
              <a:t>の就航に始まると</a:t>
            </a:r>
            <a:r>
              <a:rPr lang="ja-JP" altLang="ja-JP" dirty="0" smtClean="0"/>
              <a:t>され</a:t>
            </a:r>
            <a:r>
              <a:rPr lang="ja-JP" altLang="en-US" dirty="0" smtClean="0"/>
              <a:t>る</a:t>
            </a:r>
            <a:r>
              <a:rPr lang="ja-JP" altLang="ja-JP" dirty="0" smtClean="0"/>
              <a:t>。</a:t>
            </a:r>
            <a:r>
              <a:rPr lang="ja-JP" altLang="ja-JP" dirty="0"/>
              <a:t>コメット機の登場は、悲惨な航空機事故の幕開けでも</a:t>
            </a:r>
            <a:r>
              <a:rPr lang="ja-JP" altLang="ja-JP" dirty="0" smtClean="0"/>
              <a:t>あ</a:t>
            </a:r>
            <a:r>
              <a:rPr lang="ja-JP" altLang="en-US" dirty="0" smtClean="0"/>
              <a:t>った</a:t>
            </a:r>
            <a:r>
              <a:rPr lang="ja-JP" altLang="ja-JP" dirty="0" smtClean="0"/>
              <a:t>。</a:t>
            </a:r>
            <a:r>
              <a:rPr lang="ja-JP" altLang="ja-JP" dirty="0"/>
              <a:t>事故の原因は、プロペラ機の飛ぶことのなかった高高度を飛ぶジェット旅客機では、機内に与圧をかける必要が</a:t>
            </a:r>
            <a:r>
              <a:rPr lang="ja-JP" altLang="ja-JP" dirty="0" smtClean="0"/>
              <a:t>あ</a:t>
            </a:r>
            <a:r>
              <a:rPr lang="ja-JP" altLang="en-US" dirty="0" smtClean="0"/>
              <a:t>った</a:t>
            </a:r>
            <a:r>
              <a:rPr lang="ja-JP" altLang="ja-JP" dirty="0" smtClean="0"/>
              <a:t>。</a:t>
            </a:r>
            <a:r>
              <a:rPr lang="ja-JP" altLang="ja-JP" dirty="0"/>
              <a:t>機内気圧の飛行回数毎の変化により、航空機の構造部材が金属疲労を起こし、ついには破壊</a:t>
            </a:r>
            <a:r>
              <a:rPr lang="ja-JP" altLang="ja-JP" dirty="0" smtClean="0"/>
              <a:t>した。</a:t>
            </a:r>
            <a:r>
              <a:rPr lang="ja-JP" altLang="ja-JP" dirty="0"/>
              <a:t>多くの犠牲者が発生してようやく原因は解明</a:t>
            </a:r>
            <a:r>
              <a:rPr lang="ja-JP" altLang="ja-JP" dirty="0" smtClean="0"/>
              <a:t>された</a:t>
            </a:r>
            <a:r>
              <a:rPr lang="ja-JP" altLang="ja-JP" dirty="0"/>
              <a:t>が、時すでに遅く、デハビラント社は航空機市場からの撤退を余儀なく</a:t>
            </a:r>
            <a:r>
              <a:rPr lang="ja-JP" altLang="ja-JP" dirty="0" smtClean="0"/>
              <a:t>された</a:t>
            </a:r>
            <a:r>
              <a:rPr lang="en-US" altLang="ja-JP" dirty="0"/>
              <a:t>(</a:t>
            </a:r>
            <a:r>
              <a:rPr lang="ja-JP" altLang="ja-JP" dirty="0"/>
              <a:t>『航空事故の過失理論』池内宏</a:t>
            </a:r>
            <a:r>
              <a:rPr lang="en-US" altLang="ja-JP" dirty="0"/>
              <a:t>)</a:t>
            </a:r>
            <a:r>
              <a:rPr lang="ja-JP" altLang="ja-JP" dirty="0" err="1"/>
              <a:t>。</a:t>
            </a:r>
            <a:endParaRPr lang="ja-JP" altLang="ja-JP" dirty="0"/>
          </a:p>
          <a:p>
            <a:endParaRPr kumimoji="1" lang="ja-JP" altLang="en-US" dirty="0"/>
          </a:p>
        </p:txBody>
      </p:sp>
    </p:spTree>
    <p:extLst>
      <p:ext uri="{BB962C8B-B14F-4D97-AF65-F5344CB8AC3E}">
        <p14:creationId xmlns:p14="http://schemas.microsoft.com/office/powerpoint/2010/main" val="1020450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１－２　ラグジュアリーツアーの宇宙旅行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宇宙</a:t>
            </a:r>
            <a:r>
              <a:rPr lang="ja-JP" altLang="en-US" dirty="0"/>
              <a:t>は人流のフロンティアであり、宇宙が観光資源となれば、文化観光 資源、自然観光資源といった分類論は消滅する。国防上の観点からの配慮 が弱まった結果ではあるが、国境を超えるといった発想が一般人からも消滅する。宇宙旅行に関する政策は旅行者の安全確保を基軸としたアウトバ ウンド政策に行き着く。そして、宇宙空間での「無重力体験」は地上の</a:t>
            </a:r>
            <a:r>
              <a:rPr lang="ja-JP" altLang="en-US" dirty="0" smtClean="0"/>
              <a:t>どの</a:t>
            </a:r>
            <a:r>
              <a:rPr lang="ja-JP" altLang="en-US" dirty="0"/>
              <a:t>テーマパークもかなわないアトラクションになるのである</a:t>
            </a:r>
            <a:r>
              <a:rPr lang="ja-JP" altLang="en-US" dirty="0" smtClean="0"/>
              <a:t>。</a:t>
            </a:r>
            <a:endParaRPr lang="en-US" altLang="ja-JP" dirty="0" smtClean="0"/>
          </a:p>
          <a:p>
            <a:r>
              <a:rPr lang="ja-JP" altLang="ja-JP" dirty="0"/>
              <a:t>無重力体験が売り物のサブオービタルの商業化が成功すれば、次は宇宙ホテル（軌道上）、月面基地へと拡大してゆくでしょう。宇宙ホテルでの観光客には重力が必要です。宇宙初のギネス登録事項も考えておかなければなりません。スペース・ツーリズムより宇宙観光の語感の方がぴったりします。</a:t>
            </a:r>
          </a:p>
          <a:p>
            <a:pPr marL="0" indent="0">
              <a:buNone/>
            </a:pPr>
            <a:endParaRPr kumimoji="1" lang="ja-JP" altLang="en-US" dirty="0"/>
          </a:p>
        </p:txBody>
      </p:sp>
    </p:spTree>
    <p:extLst>
      <p:ext uri="{BB962C8B-B14F-4D97-AF65-F5344CB8AC3E}">
        <p14:creationId xmlns:p14="http://schemas.microsoft.com/office/powerpoint/2010/main" val="174548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１－３　民間の試み</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smtClean="0"/>
              <a:t>米国</a:t>
            </a:r>
            <a:r>
              <a:rPr lang="ja-JP" altLang="ja-JP" dirty="0"/>
              <a:t>では宇宙開発に新たな変動が始まって</a:t>
            </a:r>
            <a:r>
              <a:rPr lang="ja-JP" altLang="ja-JP" dirty="0" smtClean="0"/>
              <a:t>い</a:t>
            </a:r>
            <a:r>
              <a:rPr lang="ja-JP" altLang="en-US" dirty="0" smtClean="0"/>
              <a:t>る</a:t>
            </a:r>
            <a:r>
              <a:rPr lang="ja-JP" altLang="ja-JP" dirty="0" smtClean="0"/>
              <a:t>。</a:t>
            </a:r>
            <a:r>
              <a:rPr lang="en-US" altLang="ja-JP" dirty="0"/>
              <a:t>NASA</a:t>
            </a:r>
            <a:r>
              <a:rPr lang="ja-JP" altLang="ja-JP" dirty="0"/>
              <a:t>の商業宇宙活動へのアウトソーシングによる民間宇宙開発が進展を</a:t>
            </a:r>
            <a:r>
              <a:rPr lang="ja-JP" altLang="ja-JP" dirty="0" smtClean="0"/>
              <a:t>始めた</a:t>
            </a:r>
            <a:r>
              <a:rPr lang="ja-JP" altLang="ja-JP" dirty="0"/>
              <a:t>。それを可能にしたのはアメリカ社会に宇宙を夢見る億万長者たちがいたから</a:t>
            </a:r>
            <a:r>
              <a:rPr lang="ja-JP" altLang="ja-JP" dirty="0" smtClean="0"/>
              <a:t>で</a:t>
            </a:r>
            <a:r>
              <a:rPr lang="ja-JP" altLang="en-US" dirty="0" smtClean="0"/>
              <a:t>ある</a:t>
            </a:r>
            <a:r>
              <a:rPr lang="ja-JP" altLang="ja-JP" dirty="0" smtClean="0"/>
              <a:t>。</a:t>
            </a:r>
            <a:endParaRPr lang="en-US" altLang="ja-JP" dirty="0" smtClean="0"/>
          </a:p>
          <a:p>
            <a:r>
              <a:rPr lang="ja-JP" altLang="ja-JP" b="1" dirty="0" smtClean="0"/>
              <a:t>イーロン</a:t>
            </a:r>
            <a:r>
              <a:rPr lang="ja-JP" altLang="ja-JP" b="1" dirty="0"/>
              <a:t>・マスク</a:t>
            </a:r>
            <a:r>
              <a:rPr lang="ja-JP" altLang="ja-JP" dirty="0"/>
              <a:t>（</a:t>
            </a:r>
            <a:r>
              <a:rPr lang="en-US" altLang="ja-JP" u="sng" dirty="0"/>
              <a:t>http://www.businessinsider.com/elon-musk-tesla-spacex-career-family-2014-7</a:t>
            </a:r>
            <a:r>
              <a:rPr lang="ja-JP" altLang="ja-JP" dirty="0"/>
              <a:t>）の</a:t>
            </a:r>
            <a:r>
              <a:rPr lang="ja-JP" altLang="ja-JP" b="1" dirty="0"/>
              <a:t>スペースＸ</a:t>
            </a:r>
            <a:r>
              <a:rPr lang="ja-JP" altLang="ja-JP" dirty="0"/>
              <a:t>（ロケット開発）、</a:t>
            </a:r>
            <a:r>
              <a:rPr lang="ja-JP" altLang="ja-JP" b="1" dirty="0"/>
              <a:t>ジェフ・ベソズのブルー・オリジン</a:t>
            </a:r>
            <a:r>
              <a:rPr lang="ja-JP" altLang="ja-JP" dirty="0"/>
              <a:t>（有人宇宙船開発）、</a:t>
            </a:r>
            <a:r>
              <a:rPr lang="ja-JP" altLang="ja-JP" b="1" dirty="0"/>
              <a:t>ロバート・ビゲロー</a:t>
            </a:r>
            <a:r>
              <a:rPr lang="ja-JP" altLang="ja-JP" dirty="0"/>
              <a:t>のビゲロー・エアロースペース（ホテル型宇宙ステーション）がその</a:t>
            </a:r>
            <a:r>
              <a:rPr lang="ja-JP" altLang="ja-JP" dirty="0" smtClean="0"/>
              <a:t>代表。</a:t>
            </a:r>
            <a:r>
              <a:rPr lang="ja-JP" altLang="ja-JP" dirty="0"/>
              <a:t>これらの企業はロッキードやボーイングといった効率の悪い古い宇宙産業ではなく、新しい宇宙産業への地殻変動を起</a:t>
            </a:r>
            <a:r>
              <a:rPr lang="ja-JP" altLang="ja-JP" dirty="0" smtClean="0"/>
              <a:t>こしつつあ</a:t>
            </a:r>
            <a:r>
              <a:rPr lang="ja-JP" altLang="en-US" dirty="0" smtClean="0"/>
              <a:t>る</a:t>
            </a:r>
            <a:r>
              <a:rPr lang="ja-JP" altLang="ja-JP" dirty="0" smtClean="0"/>
              <a:t>。</a:t>
            </a:r>
            <a:endParaRPr lang="ja-JP" altLang="ja-JP" dirty="0"/>
          </a:p>
          <a:p>
            <a:r>
              <a:rPr lang="ja-JP" altLang="ja-JP" dirty="0" smtClean="0"/>
              <a:t>パトリック</a:t>
            </a:r>
            <a:r>
              <a:rPr lang="ja-JP" altLang="ja-JP" dirty="0"/>
              <a:t>・コリンズ氏等は、宇宙科学研究所で開発されている</a:t>
            </a:r>
            <a:r>
              <a:rPr lang="en-US" altLang="ja-JP" dirty="0"/>
              <a:t>RVT</a:t>
            </a:r>
            <a:r>
              <a:rPr lang="ja-JP" altLang="ja-JP" dirty="0"/>
              <a:t>（再使用ロケット実験）を利用することを提案されて</a:t>
            </a:r>
            <a:r>
              <a:rPr lang="ja-JP" altLang="ja-JP" dirty="0" smtClean="0"/>
              <a:t>い</a:t>
            </a:r>
            <a:r>
              <a:rPr lang="ja-JP" altLang="en-US" dirty="0" smtClean="0"/>
              <a:t>る</a:t>
            </a:r>
            <a:r>
              <a:rPr lang="ja-JP" altLang="ja-JP" dirty="0" smtClean="0"/>
              <a:t>。</a:t>
            </a:r>
            <a:r>
              <a:rPr lang="ja-JP" altLang="ja-JP" dirty="0"/>
              <a:t>開発期間は</a:t>
            </a:r>
            <a:r>
              <a:rPr lang="en-US" altLang="ja-JP" dirty="0"/>
              <a:t>3</a:t>
            </a:r>
            <a:r>
              <a:rPr lang="ja-JP" altLang="ja-JP" dirty="0"/>
              <a:t>年で費用は</a:t>
            </a:r>
            <a:r>
              <a:rPr lang="en-US" altLang="ja-JP" dirty="0"/>
              <a:t>300</a:t>
            </a:r>
            <a:r>
              <a:rPr lang="ja-JP" altLang="ja-JP" dirty="0"/>
              <a:t>億円程度、宇宙旅行の費用は最終的には一人当たり</a:t>
            </a:r>
            <a:r>
              <a:rPr lang="en-US" altLang="ja-JP" dirty="0"/>
              <a:t>30</a:t>
            </a:r>
            <a:r>
              <a:rPr lang="ja-JP" altLang="ja-JP" dirty="0"/>
              <a:t>～</a:t>
            </a:r>
            <a:r>
              <a:rPr lang="en-US" altLang="ja-JP" dirty="0"/>
              <a:t>50</a:t>
            </a:r>
            <a:r>
              <a:rPr lang="ja-JP" altLang="ja-JP" dirty="0"/>
              <a:t>万円にまで下がると見積もって</a:t>
            </a:r>
            <a:r>
              <a:rPr lang="ja-JP" altLang="ja-JP" dirty="0" smtClean="0"/>
              <a:t>い</a:t>
            </a:r>
            <a:r>
              <a:rPr lang="ja-JP" altLang="en-US" dirty="0" smtClean="0"/>
              <a:t>る</a:t>
            </a:r>
            <a:r>
              <a:rPr lang="ja-JP" altLang="ja-JP" dirty="0" smtClean="0"/>
              <a:t>。</a:t>
            </a:r>
            <a:endParaRPr lang="ja-JP" altLang="ja-JP" dirty="0"/>
          </a:p>
          <a:p>
            <a:endParaRPr kumimoji="1" lang="ja-JP" altLang="en-US" dirty="0"/>
          </a:p>
        </p:txBody>
      </p:sp>
    </p:spTree>
    <p:extLst>
      <p:ext uri="{BB962C8B-B14F-4D97-AF65-F5344CB8AC3E}">
        <p14:creationId xmlns:p14="http://schemas.microsoft.com/office/powerpoint/2010/main" val="191799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274638"/>
            <a:ext cx="8712968" cy="1143000"/>
          </a:xfrm>
          <a:ln>
            <a:solidFill>
              <a:schemeClr val="accent1"/>
            </a:solidFill>
          </a:ln>
        </p:spPr>
        <p:txBody>
          <a:bodyPr>
            <a:normAutofit/>
          </a:bodyPr>
          <a:lstStyle/>
          <a:p>
            <a:pPr algn="ctr"/>
            <a:r>
              <a:rPr lang="ja-JP" altLang="ja-JP" b="1" dirty="0"/>
              <a:t>　宇宙</a:t>
            </a:r>
            <a:r>
              <a:rPr lang="ja-JP" altLang="ja-JP" b="1" dirty="0" smtClean="0"/>
              <a:t>旅行</a:t>
            </a:r>
            <a:endParaRPr kumimoji="1" lang="ja-JP" altLang="en-US" dirty="0"/>
          </a:p>
        </p:txBody>
      </p:sp>
      <p:sp>
        <p:nvSpPr>
          <p:cNvPr id="3" name="コンテンツ プレースホルダー 2"/>
          <p:cNvSpPr>
            <a:spLocks noGrp="1"/>
          </p:cNvSpPr>
          <p:nvPr>
            <p:ph idx="1"/>
          </p:nvPr>
        </p:nvSpPr>
        <p:spPr>
          <a:xfrm>
            <a:off x="1981200" y="1600200"/>
            <a:ext cx="8229600" cy="5257800"/>
          </a:xfrm>
        </p:spPr>
        <p:txBody>
          <a:bodyPr>
            <a:normAutofit/>
          </a:bodyPr>
          <a:lstStyle/>
          <a:p>
            <a:r>
              <a:rPr lang="ja-JP" altLang="ja-JP" dirty="0" smtClean="0"/>
              <a:t>自ら</a:t>
            </a:r>
            <a:r>
              <a:rPr lang="ja-JP" altLang="ja-JP" dirty="0"/>
              <a:t>の目で見た風景を表そうとすると遠くを見たいという欲望から、絵師の視点は上昇した</a:t>
            </a:r>
            <a:r>
              <a:rPr lang="ja-JP" altLang="ja-JP" dirty="0" smtClean="0"/>
              <a:t>。</a:t>
            </a:r>
            <a:endParaRPr lang="en-US" altLang="ja-JP" dirty="0" smtClean="0"/>
          </a:p>
          <a:p>
            <a:r>
              <a:rPr lang="ja-JP" altLang="ja-JP" dirty="0" smtClean="0"/>
              <a:t>船舶</a:t>
            </a:r>
            <a:r>
              <a:rPr lang="ja-JP" altLang="ja-JP" dirty="0"/>
              <a:t>、鉄道、航空機も風景感を変化させてきたが、当然その先には宇宙がある</a:t>
            </a:r>
            <a:r>
              <a:rPr lang="ja-JP" altLang="ja-JP" dirty="0" smtClean="0"/>
              <a:t>。</a:t>
            </a:r>
            <a:endParaRPr lang="en-US" altLang="ja-JP" dirty="0" smtClean="0"/>
          </a:p>
          <a:p>
            <a:r>
              <a:rPr lang="ja-JP" altLang="ja-JP" dirty="0" smtClean="0"/>
              <a:t>宇宙</a:t>
            </a:r>
            <a:r>
              <a:rPr lang="ja-JP" altLang="ja-JP" dirty="0"/>
              <a:t>から地球を眺めれば、風景観とその先にある文化観も変化することは容易に理解できる</a:t>
            </a:r>
            <a:r>
              <a:rPr lang="ja-JP" altLang="ja-JP" dirty="0" smtClean="0"/>
              <a:t>。</a:t>
            </a:r>
            <a:endParaRPr lang="en-US" altLang="ja-JP" dirty="0" smtClean="0"/>
          </a:p>
          <a:p>
            <a:r>
              <a:rPr lang="ja-JP" altLang="ja-JP" dirty="0" smtClean="0"/>
              <a:t>しかしながら</a:t>
            </a:r>
            <a:r>
              <a:rPr lang="ja-JP" altLang="ja-JP" dirty="0"/>
              <a:t>航空機による旅行の発展に比較すると、民間宇宙ロケットの発展は極端に遅い</a:t>
            </a:r>
            <a:r>
              <a:rPr lang="ja-JP" altLang="ja-JP" dirty="0" smtClean="0"/>
              <a:t>。</a:t>
            </a:r>
            <a:endParaRPr lang="en-US" altLang="ja-JP" dirty="0" smtClean="0"/>
          </a:p>
          <a:p>
            <a:r>
              <a:rPr lang="ja-JP" altLang="ja-JP" dirty="0" smtClean="0"/>
              <a:t>ガガーリン</a:t>
            </a:r>
            <a:r>
              <a:rPr lang="ja-JP" altLang="ja-JP" dirty="0"/>
              <a:t>が宇宙に出かけてから半世紀以上も経過している。技術的は十分に対応できているから、</a:t>
            </a:r>
            <a:r>
              <a:rPr lang="ja-JP" altLang="ja-JP" dirty="0">
                <a:solidFill>
                  <a:srgbClr val="FF0000"/>
                </a:solidFill>
              </a:rPr>
              <a:t>大衆化戦略</a:t>
            </a:r>
            <a:r>
              <a:rPr lang="ja-JP" altLang="ja-JP" dirty="0"/>
              <a:t>ができていないのである。</a:t>
            </a:r>
          </a:p>
          <a:p>
            <a:endParaRPr kumimoji="1" lang="ja-JP" altLang="en-US" dirty="0"/>
          </a:p>
        </p:txBody>
      </p:sp>
    </p:spTree>
    <p:extLst>
      <p:ext uri="{BB962C8B-B14F-4D97-AF65-F5344CB8AC3E}">
        <p14:creationId xmlns:p14="http://schemas.microsoft.com/office/powerpoint/2010/main" val="67435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p:spPr>
        <p:txBody>
          <a:bodyPr>
            <a:normAutofit fontScale="90000"/>
          </a:bodyPr>
          <a:lstStyle/>
          <a:p>
            <a:r>
              <a:rPr lang="ja-JP" altLang="en-US" dirty="0" smtClean="0"/>
              <a:t>通常の旅客機が飛ぶ高度の３倍もの高さ</a:t>
            </a:r>
            <a:endParaRPr kumimoji="1" lang="ja-JP" altLang="en-US" dirty="0"/>
          </a:p>
        </p:txBody>
      </p:sp>
      <p:pic>
        <p:nvPicPr>
          <p:cNvPr id="52226" name="Picture 2" descr="http://www.cnn.co.jp/storage/2013/11/06/0b88e04e5ff31c5034e459d12d0f8c85/01capsule-balloon-space2-horizontal-gallery.jpg">
            <a:hlinkClick r:id="rId3"/>
          </p:cNvPr>
          <p:cNvPicPr>
            <a:picLocks noChangeAspect="1" noChangeArrowheads="1"/>
          </p:cNvPicPr>
          <p:nvPr/>
        </p:nvPicPr>
        <p:blipFill>
          <a:blip r:embed="rId4" cstate="print"/>
          <a:srcRect/>
          <a:stretch>
            <a:fillRect/>
          </a:stretch>
        </p:blipFill>
        <p:spPr bwMode="auto">
          <a:xfrm>
            <a:off x="1679574" y="1484784"/>
            <a:ext cx="7361208" cy="4608512"/>
          </a:xfrm>
          <a:prstGeom prst="rect">
            <a:avLst/>
          </a:prstGeom>
          <a:noFill/>
        </p:spPr>
      </p:pic>
      <p:pic>
        <p:nvPicPr>
          <p:cNvPr id="52228" name="Picture 4" descr="http://www.cnn.co.jp/cimage/524362/120/68/">
            <a:hlinkClick r:id="rId3"/>
          </p:cNvPr>
          <p:cNvPicPr>
            <a:picLocks noChangeAspect="1" noChangeArrowheads="1"/>
          </p:cNvPicPr>
          <p:nvPr/>
        </p:nvPicPr>
        <p:blipFill>
          <a:blip r:embed="rId5" cstate="print"/>
          <a:srcRect/>
          <a:stretch>
            <a:fillRect/>
          </a:stretch>
        </p:blipFill>
        <p:spPr bwMode="auto">
          <a:xfrm>
            <a:off x="6892324" y="1700808"/>
            <a:ext cx="3812189" cy="2160240"/>
          </a:xfrm>
          <a:prstGeom prst="rect">
            <a:avLst/>
          </a:prstGeom>
          <a:noFill/>
        </p:spPr>
      </p:pic>
      <p:pic>
        <p:nvPicPr>
          <p:cNvPr id="52230" name="Picture 6" descr="http://www.cnn.co.jp/cimage/524360/120/68/">
            <a:hlinkClick r:id="rId6"/>
          </p:cNvPr>
          <p:cNvPicPr>
            <a:picLocks noChangeAspect="1" noChangeArrowheads="1"/>
          </p:cNvPicPr>
          <p:nvPr/>
        </p:nvPicPr>
        <p:blipFill>
          <a:blip r:embed="rId7" cstate="print"/>
          <a:srcRect/>
          <a:stretch>
            <a:fillRect/>
          </a:stretch>
        </p:blipFill>
        <p:spPr bwMode="auto">
          <a:xfrm>
            <a:off x="6960096" y="4581128"/>
            <a:ext cx="3685116" cy="2088232"/>
          </a:xfrm>
          <a:prstGeom prst="rect">
            <a:avLst/>
          </a:prstGeom>
          <a:noFill/>
        </p:spPr>
      </p:pic>
    </p:spTree>
    <p:extLst>
      <p:ext uri="{BB962C8B-B14F-4D97-AF65-F5344CB8AC3E}">
        <p14:creationId xmlns:p14="http://schemas.microsoft.com/office/powerpoint/2010/main" val="1711676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pPr algn="ctr"/>
            <a:r>
              <a:rPr kumimoji="1" lang="ja-JP" altLang="en-US" dirty="0" smtClean="0"/>
              <a:t>量子コンピュータによる新資源の登場</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量子コンピュータが出現すれば、膨大なデータ量の処理が瞬時に可能となるところから、地震予知等が格段に制度が上昇する</a:t>
            </a:r>
            <a:endParaRPr kumimoji="1" lang="en-US" altLang="ja-JP" dirty="0" smtClean="0"/>
          </a:p>
          <a:p>
            <a:r>
              <a:rPr lang="ja-JP" altLang="en-US" dirty="0" smtClean="0"/>
              <a:t>オーロラ、ダイヤモンドダスト、蜃気楼等の予測も格段に進展する</a:t>
            </a:r>
            <a:endParaRPr kumimoji="1" lang="ja-JP" altLang="en-US" dirty="0"/>
          </a:p>
        </p:txBody>
      </p:sp>
    </p:spTree>
    <p:extLst>
      <p:ext uri="{BB962C8B-B14F-4D97-AF65-F5344CB8AC3E}">
        <p14:creationId xmlns:p14="http://schemas.microsoft.com/office/powerpoint/2010/main" val="373075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3483"/>
            <a:ext cx="10515600" cy="1325563"/>
          </a:xfrm>
          <a:ln>
            <a:solidFill>
              <a:schemeClr val="accent1"/>
            </a:solidFill>
          </a:ln>
        </p:spPr>
        <p:txBody>
          <a:bodyPr/>
          <a:lstStyle/>
          <a:p>
            <a:r>
              <a:rPr lang="ja-JP" altLang="en-US" dirty="0"/>
              <a:t>　科学技術の進展による</a:t>
            </a:r>
            <a:r>
              <a:rPr lang="ja-JP" altLang="en-US" dirty="0" smtClean="0"/>
              <a:t>観光活動の変革</a:t>
            </a:r>
            <a:endParaRPr kumimoji="1" lang="ja-JP" altLang="en-US" dirty="0"/>
          </a:p>
        </p:txBody>
      </p:sp>
    </p:spTree>
    <p:extLst>
      <p:ext uri="{BB962C8B-B14F-4D97-AF65-F5344CB8AC3E}">
        <p14:creationId xmlns:p14="http://schemas.microsoft.com/office/powerpoint/2010/main" val="335585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ja-JP" b="1" dirty="0" smtClean="0"/>
              <a:t>自然</a:t>
            </a:r>
            <a:r>
              <a:rPr lang="ja-JP" altLang="ja-JP" b="1" dirty="0"/>
              <a:t>現象等の</a:t>
            </a:r>
            <a:r>
              <a:rPr lang="ja-JP" altLang="ja-JP" b="1" dirty="0" smtClean="0"/>
              <a:t>予測</a:t>
            </a:r>
            <a:endParaRPr kumimoji="1" lang="ja-JP" altLang="en-US" dirty="0"/>
          </a:p>
        </p:txBody>
      </p:sp>
      <p:sp>
        <p:nvSpPr>
          <p:cNvPr id="3" name="コンテンツ プレースホルダー 2"/>
          <p:cNvSpPr>
            <a:spLocks noGrp="1"/>
          </p:cNvSpPr>
          <p:nvPr>
            <p:ph idx="1"/>
          </p:nvPr>
        </p:nvSpPr>
        <p:spPr>
          <a:xfrm>
            <a:off x="838200" y="2104844"/>
            <a:ext cx="9722296" cy="4753155"/>
          </a:xfrm>
        </p:spPr>
        <p:txBody>
          <a:bodyPr>
            <a:normAutofit fontScale="92500"/>
          </a:bodyPr>
          <a:lstStyle/>
          <a:p>
            <a:r>
              <a:rPr lang="ja-JP" altLang="ja-JP" dirty="0" smtClean="0"/>
              <a:t>日食</a:t>
            </a:r>
            <a:r>
              <a:rPr lang="ja-JP" altLang="ja-JP" dirty="0"/>
              <a:t>、月食は完全にその発生を予測できるから、日食ツアーが販売される</a:t>
            </a:r>
            <a:r>
              <a:rPr lang="ja-JP" altLang="ja-JP" dirty="0" smtClean="0"/>
              <a:t>。オーロラ</a:t>
            </a:r>
            <a:r>
              <a:rPr lang="ja-JP" altLang="ja-JP" dirty="0"/>
              <a:t>、蜃気楼の発生はまだ確率の世界である。発生する原理は解明されているから、あとは予測に必要なデータのインプットであるが、現状では解析に時間を必要とするから実用的ではない</a:t>
            </a:r>
            <a:r>
              <a:rPr lang="ja-JP" altLang="ja-JP" dirty="0" smtClean="0"/>
              <a:t>。</a:t>
            </a:r>
            <a:endParaRPr lang="en-US" altLang="ja-JP" dirty="0" smtClean="0"/>
          </a:p>
          <a:p>
            <a:r>
              <a:rPr lang="ja-JP" altLang="ja-JP" dirty="0" smtClean="0"/>
              <a:t>量子</a:t>
            </a:r>
            <a:r>
              <a:rPr lang="ja-JP" altLang="ja-JP" dirty="0"/>
              <a:t>コンピュータに象徴される高度なコンピュータが出現すれば、膨大なデータ量の処理が瞬時に可能となるところから、可能性は次第に高くなるはずである。気象予報、地震予知等の精度を上昇させるため、人類社会は高速コンピュータを活用するようになる</a:t>
            </a:r>
            <a:r>
              <a:rPr lang="ja-JP" altLang="ja-JP" dirty="0" smtClean="0"/>
              <a:t>。</a:t>
            </a:r>
            <a:endParaRPr lang="en-US" altLang="ja-JP" dirty="0" smtClean="0"/>
          </a:p>
          <a:p>
            <a:r>
              <a:rPr lang="ja-JP" altLang="ja-JP" dirty="0" smtClean="0"/>
              <a:t>ポロロッカ</a:t>
            </a:r>
            <a:r>
              <a:rPr lang="ja-JP" altLang="ja-JP" dirty="0"/>
              <a:t>（海嘯）、レンズ雲、光柱（ライトラピー）、逆さ霧、ダイヤモンドダスト等これまで一部の愛好家の関心事であったものが新しい観光資源として身近に認識されるようになるであろう</a:t>
            </a:r>
            <a:r>
              <a:rPr lang="ja-JP" altLang="ja-JP" dirty="0" smtClean="0"/>
              <a:t>。</a:t>
            </a:r>
            <a:endParaRPr kumimoji="1" lang="ja-JP" altLang="en-US" dirty="0"/>
          </a:p>
        </p:txBody>
      </p:sp>
    </p:spTree>
    <p:extLst>
      <p:ext uri="{BB962C8B-B14F-4D97-AF65-F5344CB8AC3E}">
        <p14:creationId xmlns:p14="http://schemas.microsoft.com/office/powerpoint/2010/main" val="390026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2050" name="Picture 2" descr="ファイル:Virmalised ,aurora borealis.jpg">
            <a:hlinkClick r:id="rId3"/>
          </p:cNvPr>
          <p:cNvPicPr>
            <a:picLocks noChangeAspect="1" noChangeArrowheads="1"/>
          </p:cNvPicPr>
          <p:nvPr/>
        </p:nvPicPr>
        <p:blipFill>
          <a:blip r:embed="rId4" cstate="print"/>
          <a:srcRect/>
          <a:stretch>
            <a:fillRect/>
          </a:stretch>
        </p:blipFill>
        <p:spPr bwMode="auto">
          <a:xfrm>
            <a:off x="2073767" y="1771650"/>
            <a:ext cx="7620000" cy="5086350"/>
          </a:xfrm>
          <a:prstGeom prst="rect">
            <a:avLst/>
          </a:prstGeom>
          <a:noFill/>
        </p:spPr>
      </p:pic>
    </p:spTree>
    <p:extLst>
      <p:ext uri="{BB962C8B-B14F-4D97-AF65-F5344CB8AC3E}">
        <p14:creationId xmlns:p14="http://schemas.microsoft.com/office/powerpoint/2010/main" val="3449841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293" t="31356" r="49911" b="19492"/>
          <a:stretch>
            <a:fillRect/>
          </a:stretch>
        </p:blipFill>
        <p:spPr bwMode="auto">
          <a:xfrm>
            <a:off x="2063552" y="620689"/>
            <a:ext cx="8388424" cy="6264697"/>
          </a:xfrm>
          <a:prstGeom prst="rect">
            <a:avLst/>
          </a:prstGeom>
          <a:noFill/>
          <a:ln w="9525">
            <a:noFill/>
            <a:miter lim="800000"/>
            <a:headEnd/>
            <a:tailEnd/>
          </a:ln>
        </p:spPr>
      </p:pic>
      <p:sp>
        <p:nvSpPr>
          <p:cNvPr id="5" name="正方形/長方形 4"/>
          <p:cNvSpPr/>
          <p:nvPr/>
        </p:nvSpPr>
        <p:spPr>
          <a:xfrm>
            <a:off x="3810000" y="-27384"/>
            <a:ext cx="4572000" cy="646331"/>
          </a:xfrm>
          <a:prstGeom prst="rect">
            <a:avLst/>
          </a:prstGeom>
        </p:spPr>
        <p:txBody>
          <a:bodyPr>
            <a:spAutoFit/>
          </a:bodyPr>
          <a:lstStyle/>
          <a:p>
            <a:r>
              <a:rPr lang="en-US" altLang="ja-JP" dirty="0"/>
              <a:t>http://ja.wikipedia.org/wiki/%E3%82%AA%E3%83%BC%E3%83%AD%E3%83%A9</a:t>
            </a:r>
            <a:endParaRPr lang="ja-JP" altLang="en-US" dirty="0"/>
          </a:p>
        </p:txBody>
      </p:sp>
    </p:spTree>
    <p:extLst>
      <p:ext uri="{BB962C8B-B14F-4D97-AF65-F5344CB8AC3E}">
        <p14:creationId xmlns:p14="http://schemas.microsoft.com/office/powerpoint/2010/main" val="404041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レンズ雲　長野県富士見町</a:t>
            </a:r>
            <a:endParaRPr kumimoji="1" lang="ja-JP" altLang="en-US" dirty="0"/>
          </a:p>
        </p:txBody>
      </p:sp>
      <p:pic>
        <p:nvPicPr>
          <p:cNvPr id="44036" name="Picture 4" descr="レンズ雲と山"/>
          <p:cNvPicPr>
            <a:picLocks noChangeAspect="1" noChangeArrowheads="1"/>
          </p:cNvPicPr>
          <p:nvPr/>
        </p:nvPicPr>
        <p:blipFill>
          <a:blip r:embed="rId3" cstate="print"/>
          <a:srcRect/>
          <a:stretch>
            <a:fillRect/>
          </a:stretch>
        </p:blipFill>
        <p:spPr bwMode="auto">
          <a:xfrm>
            <a:off x="2469232" y="1807046"/>
            <a:ext cx="5715000" cy="4286250"/>
          </a:xfrm>
          <a:prstGeom prst="rect">
            <a:avLst/>
          </a:prstGeom>
          <a:noFill/>
        </p:spPr>
      </p:pic>
      <p:pic>
        <p:nvPicPr>
          <p:cNvPr id="44038" name="Picture 6" descr="クリックすると新しいウィンドウで開きます"/>
          <p:cNvPicPr>
            <a:picLocks noChangeAspect="1" noChangeArrowheads="1"/>
          </p:cNvPicPr>
          <p:nvPr/>
        </p:nvPicPr>
        <p:blipFill>
          <a:blip r:embed="rId4" cstate="print"/>
          <a:srcRect/>
          <a:stretch>
            <a:fillRect/>
          </a:stretch>
        </p:blipFill>
        <p:spPr bwMode="auto">
          <a:xfrm>
            <a:off x="7320136" y="4542964"/>
            <a:ext cx="3240360" cy="2054388"/>
          </a:xfrm>
          <a:prstGeom prst="rect">
            <a:avLst/>
          </a:prstGeom>
          <a:noFill/>
        </p:spPr>
      </p:pic>
    </p:spTree>
    <p:extLst>
      <p:ext uri="{BB962C8B-B14F-4D97-AF65-F5344CB8AC3E}">
        <p14:creationId xmlns:p14="http://schemas.microsoft.com/office/powerpoint/2010/main" val="301631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光柱（ライトラピー）</a:t>
            </a:r>
            <a:endParaRPr kumimoji="1" lang="ja-JP" altLang="en-US" dirty="0"/>
          </a:p>
        </p:txBody>
      </p:sp>
      <p:pic>
        <p:nvPicPr>
          <p:cNvPr id="2050" name="Picture 2" descr="http://msp.c.yimg.jp/yjimage?q=rC9Z44oXyLEES33cYF0Q6WCLybjmxIMRrKASo2iXWdwBDVviTuV4irlrjzFw_KHTBvGyBgO44qfKzJFMSTsTaX7yCuOLa_CbK8MWcnWGP9cpc8avCOEB3BbPtnrwKP44&amp;sig=12rjufkte&amp;x=170&amp;y=127"/>
          <p:cNvPicPr>
            <a:picLocks noChangeAspect="1" noChangeArrowheads="1"/>
          </p:cNvPicPr>
          <p:nvPr/>
        </p:nvPicPr>
        <p:blipFill>
          <a:blip r:embed="rId3" cstate="print"/>
          <a:srcRect/>
          <a:stretch>
            <a:fillRect/>
          </a:stretch>
        </p:blipFill>
        <p:spPr bwMode="auto">
          <a:xfrm>
            <a:off x="2964582" y="1859284"/>
            <a:ext cx="5867722" cy="4383537"/>
          </a:xfrm>
          <a:prstGeom prst="rect">
            <a:avLst/>
          </a:prstGeom>
          <a:noFill/>
        </p:spPr>
      </p:pic>
    </p:spTree>
    <p:extLst>
      <p:ext uri="{BB962C8B-B14F-4D97-AF65-F5344CB8AC3E}">
        <p14:creationId xmlns:p14="http://schemas.microsoft.com/office/powerpoint/2010/main" val="3869775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逆さ霧　上田市</a:t>
            </a:r>
            <a:endParaRPr kumimoji="1" lang="ja-JP" altLang="en-US" dirty="0"/>
          </a:p>
        </p:txBody>
      </p:sp>
      <p:pic>
        <p:nvPicPr>
          <p:cNvPr id="46082" name="Picture 2" descr="クリックすると新しいウィンドウで開きます"/>
          <p:cNvPicPr>
            <a:picLocks noChangeAspect="1" noChangeArrowheads="1"/>
          </p:cNvPicPr>
          <p:nvPr/>
        </p:nvPicPr>
        <p:blipFill>
          <a:blip r:embed="rId3" cstate="print"/>
          <a:srcRect/>
          <a:stretch>
            <a:fillRect/>
          </a:stretch>
        </p:blipFill>
        <p:spPr bwMode="auto">
          <a:xfrm>
            <a:off x="1950666" y="1737320"/>
            <a:ext cx="8105775" cy="4572000"/>
          </a:xfrm>
          <a:prstGeom prst="rect">
            <a:avLst/>
          </a:prstGeom>
          <a:noFill/>
        </p:spPr>
      </p:pic>
    </p:spTree>
    <p:extLst>
      <p:ext uri="{BB962C8B-B14F-4D97-AF65-F5344CB8AC3E}">
        <p14:creationId xmlns:p14="http://schemas.microsoft.com/office/powerpoint/2010/main" val="1375230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557808"/>
            <a:ext cx="8229600" cy="1143000"/>
          </a:xfrm>
          <a:ln>
            <a:solidFill>
              <a:schemeClr val="tx1">
                <a:lumMod val="95000"/>
                <a:lumOff val="5000"/>
              </a:schemeClr>
            </a:solidFill>
          </a:ln>
        </p:spPr>
        <p:txBody>
          <a:bodyPr>
            <a:normAutofit/>
          </a:bodyPr>
          <a:lstStyle/>
          <a:p>
            <a:pPr algn="ctr"/>
            <a:r>
              <a:rPr kumimoji="1" lang="ja-JP" altLang="en-US" dirty="0" smtClean="0"/>
              <a:t>ダイヤモンドダスト</a:t>
            </a:r>
            <a:r>
              <a:rPr lang="en-US" altLang="ja-JP" sz="3100" dirty="0"/>
              <a:t>https://www.youtube.com/watch?v=Aq-BsY_0oz0</a:t>
            </a:r>
            <a:endParaRPr lang="ja-JP" altLang="en-US" sz="3100" dirty="0"/>
          </a:p>
        </p:txBody>
      </p:sp>
      <p:pic>
        <p:nvPicPr>
          <p:cNvPr id="4" name="図 3"/>
          <p:cNvPicPr/>
          <p:nvPr/>
        </p:nvPicPr>
        <p:blipFill>
          <a:blip r:embed="rId3" cstate="print"/>
          <a:srcRect l="8818" t="18079" r="42152" b="36723"/>
          <a:stretch>
            <a:fillRect/>
          </a:stretch>
        </p:blipFill>
        <p:spPr bwMode="auto">
          <a:xfrm>
            <a:off x="2783632" y="1844824"/>
            <a:ext cx="6408712" cy="4824536"/>
          </a:xfrm>
          <a:prstGeom prst="rect">
            <a:avLst/>
          </a:prstGeom>
          <a:noFill/>
          <a:ln w="9525">
            <a:noFill/>
            <a:miter lim="800000"/>
            <a:headEnd/>
            <a:tailEnd/>
          </a:ln>
        </p:spPr>
      </p:pic>
    </p:spTree>
    <p:extLst>
      <p:ext uri="{BB962C8B-B14F-4D97-AF65-F5344CB8AC3E}">
        <p14:creationId xmlns:p14="http://schemas.microsoft.com/office/powerpoint/2010/main" val="373411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ファイル:Shinkiro-haru-uozu.jpg">
            <a:hlinkClick r:id="rId3"/>
          </p:cNvPr>
          <p:cNvPicPr>
            <a:picLocks noChangeAspect="1" noChangeArrowheads="1"/>
          </p:cNvPicPr>
          <p:nvPr/>
        </p:nvPicPr>
        <p:blipFill>
          <a:blip r:embed="rId4" cstate="print"/>
          <a:srcRect/>
          <a:stretch>
            <a:fillRect/>
          </a:stretch>
        </p:blipFill>
        <p:spPr bwMode="auto">
          <a:xfrm>
            <a:off x="2279576" y="548680"/>
            <a:ext cx="7620000" cy="1872208"/>
          </a:xfrm>
          <a:prstGeom prst="rect">
            <a:avLst/>
          </a:prstGeom>
          <a:noFill/>
        </p:spPr>
      </p:pic>
      <p:pic>
        <p:nvPicPr>
          <p:cNvPr id="72708" name="Picture 4" descr="http://upload.wikimedia.org/wikipedia/ja/thumb/9/95/Fuyunoshinkirou.jpg/400px-Fuyunoshinkirou.jpg">
            <a:hlinkClick r:id="rId5"/>
          </p:cNvPr>
          <p:cNvPicPr>
            <a:picLocks noChangeAspect="1" noChangeArrowheads="1"/>
          </p:cNvPicPr>
          <p:nvPr/>
        </p:nvPicPr>
        <p:blipFill>
          <a:blip r:embed="rId6" cstate="print"/>
          <a:srcRect/>
          <a:stretch>
            <a:fillRect/>
          </a:stretch>
        </p:blipFill>
        <p:spPr bwMode="auto">
          <a:xfrm>
            <a:off x="2279576" y="3356992"/>
            <a:ext cx="7848872" cy="2016224"/>
          </a:xfrm>
          <a:prstGeom prst="rect">
            <a:avLst/>
          </a:prstGeom>
          <a:noFill/>
        </p:spPr>
      </p:pic>
      <p:sp>
        <p:nvSpPr>
          <p:cNvPr id="6" name="正方形/長方形 5"/>
          <p:cNvSpPr/>
          <p:nvPr/>
        </p:nvSpPr>
        <p:spPr>
          <a:xfrm>
            <a:off x="2639616" y="2636913"/>
            <a:ext cx="7272808" cy="646331"/>
          </a:xfrm>
          <a:prstGeom prst="rect">
            <a:avLst/>
          </a:prstGeom>
        </p:spPr>
        <p:txBody>
          <a:bodyPr wrap="square">
            <a:spAutoFit/>
          </a:bodyPr>
          <a:lstStyle/>
          <a:p>
            <a:r>
              <a:rPr lang="ja-JP" altLang="ja-JP" sz="3600" dirty="0"/>
              <a:t>春夏型の蜃気楼（富山県魚津市沖</a:t>
            </a:r>
            <a:r>
              <a:rPr lang="ja-JP" altLang="en-US" sz="3600" dirty="0"/>
              <a:t>）</a:t>
            </a:r>
          </a:p>
        </p:txBody>
      </p:sp>
      <p:sp>
        <p:nvSpPr>
          <p:cNvPr id="7" name="正方形/長方形 6"/>
          <p:cNvSpPr/>
          <p:nvPr/>
        </p:nvSpPr>
        <p:spPr>
          <a:xfrm>
            <a:off x="2711624" y="5734998"/>
            <a:ext cx="7056784" cy="646331"/>
          </a:xfrm>
          <a:prstGeom prst="rect">
            <a:avLst/>
          </a:prstGeom>
        </p:spPr>
        <p:txBody>
          <a:bodyPr wrap="square">
            <a:spAutoFit/>
          </a:bodyPr>
          <a:lstStyle/>
          <a:p>
            <a:r>
              <a:rPr lang="ja-JP" altLang="en-US" sz="3600" dirty="0"/>
              <a:t>秋冬</a:t>
            </a:r>
            <a:r>
              <a:rPr lang="ja-JP" altLang="ja-JP" sz="3600" dirty="0"/>
              <a:t>型の蜃気楼（富山県魚津市沖</a:t>
            </a:r>
            <a:r>
              <a:rPr lang="ja-JP" altLang="en-US" sz="3600" dirty="0"/>
              <a:t>）</a:t>
            </a:r>
          </a:p>
        </p:txBody>
      </p:sp>
    </p:spTree>
    <p:extLst>
      <p:ext uri="{BB962C8B-B14F-4D97-AF65-F5344CB8AC3E}">
        <p14:creationId xmlns:p14="http://schemas.microsoft.com/office/powerpoint/2010/main" val="4137639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動植物の生態</a:t>
            </a:r>
            <a:endParaRPr kumimoji="1" lang="ja-JP" altLang="en-US" dirty="0"/>
          </a:p>
        </p:txBody>
      </p:sp>
      <p:sp>
        <p:nvSpPr>
          <p:cNvPr id="3" name="コンテンツ プレースホルダー 2"/>
          <p:cNvSpPr>
            <a:spLocks noGrp="1"/>
          </p:cNvSpPr>
          <p:nvPr>
            <p:ph idx="1"/>
          </p:nvPr>
        </p:nvSpPr>
        <p:spPr/>
        <p:txBody>
          <a:bodyPr/>
          <a:lstStyle/>
          <a:p>
            <a:r>
              <a:rPr lang="ja-JP" altLang="ja-JP" dirty="0"/>
              <a:t>自然現象だけではなく、動植物の</a:t>
            </a:r>
            <a:r>
              <a:rPr lang="ja-JP" altLang="ja-JP" dirty="0" smtClean="0"/>
              <a:t>生態も</a:t>
            </a:r>
            <a:r>
              <a:rPr lang="ja-JP" altLang="ja-JP" dirty="0"/>
              <a:t>新しい観光資源として見直される。渡り鳥の大群、昆虫の生態などである。</a:t>
            </a:r>
            <a:r>
              <a:rPr lang="ja-JP" altLang="ja-JP" dirty="0" err="1"/>
              <a:t>ゆる</a:t>
            </a:r>
            <a:r>
              <a:rPr lang="ja-JP" altLang="ja-JP" dirty="0"/>
              <a:t>キャラ、Ｂ級グルメ等すぐにまねをされるものでは、人流産業は長くは継続できないのであろう。</a:t>
            </a:r>
            <a:endParaRPr lang="ja-JP" altLang="en-US" dirty="0"/>
          </a:p>
          <a:p>
            <a:endParaRPr kumimoji="1" lang="ja-JP" altLang="en-US" dirty="0"/>
          </a:p>
        </p:txBody>
      </p:sp>
    </p:spTree>
    <p:extLst>
      <p:ext uri="{BB962C8B-B14F-4D97-AF65-F5344CB8AC3E}">
        <p14:creationId xmlns:p14="http://schemas.microsoft.com/office/powerpoint/2010/main" val="779141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0"/>
            <a:ext cx="8363272" cy="1844824"/>
          </a:xfrm>
          <a:ln w="19050">
            <a:solidFill>
              <a:schemeClr val="tx1">
                <a:lumMod val="95000"/>
                <a:lumOff val="5000"/>
              </a:schemeClr>
            </a:solidFill>
          </a:ln>
        </p:spPr>
        <p:txBody>
          <a:bodyPr>
            <a:normAutofit/>
          </a:bodyPr>
          <a:lstStyle/>
          <a:p>
            <a:r>
              <a:rPr lang="ja-JP" altLang="en-US" b="1" dirty="0" smtClean="0"/>
              <a:t>鳥を目がけて一斉噴射！これがヤマアリ蟻酸攻撃だ！</a:t>
            </a:r>
            <a:r>
              <a:rPr lang="en-US" altLang="ja-JP" b="1" dirty="0" smtClean="0"/>
              <a:t/>
            </a:r>
            <a:br>
              <a:rPr lang="en-US" altLang="ja-JP" b="1" dirty="0" smtClean="0"/>
            </a:br>
            <a:r>
              <a:rPr lang="en-US" altLang="ja-JP" sz="1600" b="1" dirty="0"/>
              <a:t>https://www.youtube.com/watch?v=PXvL9PwKc7Q&amp;feature=player_embedded</a:t>
            </a:r>
            <a:br>
              <a:rPr lang="en-US" altLang="ja-JP" sz="1600" b="1" dirty="0"/>
            </a:br>
            <a:r>
              <a:rPr lang="en-US" altLang="ja-JP" sz="1600" b="1" dirty="0"/>
              <a:t>http://karapaia.livedoor.biz/archives/52156871.html</a:t>
            </a:r>
            <a:endParaRPr lang="ja-JP" altLang="en-US" sz="1600" dirty="0"/>
          </a:p>
        </p:txBody>
      </p:sp>
      <p:pic>
        <p:nvPicPr>
          <p:cNvPr id="2050" name="Picture 2" descr="1_e3"/>
          <p:cNvPicPr>
            <a:picLocks noChangeAspect="1" noChangeArrowheads="1"/>
          </p:cNvPicPr>
          <p:nvPr/>
        </p:nvPicPr>
        <p:blipFill>
          <a:blip r:embed="rId3" cstate="print"/>
          <a:srcRect/>
          <a:stretch>
            <a:fillRect/>
          </a:stretch>
        </p:blipFill>
        <p:spPr bwMode="auto">
          <a:xfrm>
            <a:off x="2300464" y="1916833"/>
            <a:ext cx="7539952" cy="4848969"/>
          </a:xfrm>
          <a:prstGeom prst="rect">
            <a:avLst/>
          </a:prstGeom>
          <a:noFill/>
        </p:spPr>
      </p:pic>
    </p:spTree>
    <p:extLst>
      <p:ext uri="{BB962C8B-B14F-4D97-AF65-F5344CB8AC3E}">
        <p14:creationId xmlns:p14="http://schemas.microsoft.com/office/powerpoint/2010/main" val="34528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4014" y="365125"/>
            <a:ext cx="10499785" cy="1325652"/>
          </a:xfrm>
          <a:ln>
            <a:solidFill>
              <a:schemeClr val="tx1"/>
            </a:solidFill>
          </a:ln>
        </p:spPr>
        <p:txBody>
          <a:bodyPr/>
          <a:lstStyle/>
          <a:p>
            <a:pPr algn="ctr"/>
            <a:r>
              <a:rPr kumimoji="1" lang="ja-JP" altLang="en-US" dirty="0" smtClean="0"/>
              <a:t>コミュニケーションの変化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富永祐司の社会的交通の三分類</a:t>
            </a:r>
            <a:endParaRPr kumimoji="1" lang="en-US" altLang="ja-JP" dirty="0" smtClean="0"/>
          </a:p>
          <a:p>
            <a:pPr marL="0" indent="0">
              <a:buNone/>
            </a:pPr>
            <a:r>
              <a:rPr kumimoji="1" lang="ja-JP" altLang="en-US" dirty="0" smtClean="0"/>
              <a:t>①直接的接触の実現を目的とする移動</a:t>
            </a:r>
            <a:endParaRPr kumimoji="1" lang="en-US" altLang="ja-JP" dirty="0" smtClean="0"/>
          </a:p>
          <a:p>
            <a:pPr marL="0" indent="0">
              <a:buNone/>
            </a:pPr>
            <a:r>
              <a:rPr kumimoji="1" lang="ja-JP" altLang="en-US" dirty="0" smtClean="0"/>
              <a:t>②人間関係のつながりが間接媒介的となっている物の場所的動</a:t>
            </a:r>
            <a:endParaRPr kumimoji="1" lang="en-US" altLang="ja-JP" dirty="0" smtClean="0"/>
          </a:p>
          <a:p>
            <a:pPr marL="0" indent="0">
              <a:buNone/>
            </a:pPr>
            <a:r>
              <a:rPr lang="ja-JP" altLang="en-US" dirty="0" smtClean="0"/>
              <a:t>③思想や</a:t>
            </a:r>
            <a:r>
              <a:rPr lang="ja-JP" altLang="en-US" dirty="0"/>
              <a:t>感情</a:t>
            </a:r>
            <a:r>
              <a:rPr lang="ja-JP" altLang="en-US" dirty="0" smtClean="0"/>
              <a:t>の象徴、あるいは表示手段又は情報の空間的伝播機構（通信）</a:t>
            </a:r>
            <a:endParaRPr lang="en-US" altLang="ja-JP" dirty="0" smtClean="0"/>
          </a:p>
          <a:p>
            <a:pPr marL="0" indent="0">
              <a:buNone/>
            </a:pPr>
            <a:endParaRPr lang="en-US" altLang="ja-JP" dirty="0" smtClean="0"/>
          </a:p>
          <a:p>
            <a:endParaRPr kumimoji="1" lang="ja-JP" altLang="en-US" dirty="0"/>
          </a:p>
        </p:txBody>
      </p:sp>
    </p:spTree>
    <p:extLst>
      <p:ext uri="{BB962C8B-B14F-4D97-AF65-F5344CB8AC3E}">
        <p14:creationId xmlns:p14="http://schemas.microsoft.com/office/powerpoint/2010/main" val="88262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1504" y="274638"/>
            <a:ext cx="8892480" cy="1143000"/>
          </a:xfrm>
          <a:noFill/>
          <a:ln>
            <a:solidFill>
              <a:schemeClr val="accent1"/>
            </a:solidFill>
          </a:ln>
        </p:spPr>
        <p:txBody>
          <a:bodyPr>
            <a:noAutofit/>
          </a:bodyPr>
          <a:lstStyle/>
          <a:p>
            <a:pPr algn="ctr"/>
            <a:r>
              <a:rPr lang="ja-JP" altLang="en-US" sz="3600" dirty="0"/>
              <a:t>技術の進展による観光資源の拡大</a:t>
            </a:r>
          </a:p>
        </p:txBody>
      </p:sp>
      <p:sp>
        <p:nvSpPr>
          <p:cNvPr id="3" name="コンテンツ プレースホルダ 2"/>
          <p:cNvSpPr>
            <a:spLocks noGrp="1"/>
          </p:cNvSpPr>
          <p:nvPr>
            <p:ph idx="1"/>
          </p:nvPr>
        </p:nvSpPr>
        <p:spPr/>
        <p:txBody>
          <a:bodyPr>
            <a:normAutofit/>
          </a:bodyPr>
          <a:lstStyle/>
          <a:p>
            <a:r>
              <a:rPr kumimoji="1" lang="ja-JP" altLang="en-US" dirty="0" smtClean="0"/>
              <a:t>鉄道、航空機、船舶の発達が風景を生み出し、風景感を変化させてきた</a:t>
            </a:r>
            <a:endParaRPr kumimoji="1" lang="en-US" altLang="ja-JP" dirty="0" smtClean="0"/>
          </a:p>
          <a:p>
            <a:r>
              <a:rPr lang="ja-JP" altLang="en-US" dirty="0" smtClean="0"/>
              <a:t>オーロラ、蜃気楼、日食等の予測技術の進展が新たな観光資源を生み出してきた</a:t>
            </a:r>
            <a:endParaRPr lang="en-US" altLang="ja-JP" dirty="0" smtClean="0"/>
          </a:p>
          <a:p>
            <a:r>
              <a:rPr kumimoji="1" lang="ja-JP" altLang="en-US" dirty="0" smtClean="0"/>
              <a:t>その意味でのフロンティアは、宇宙、深海等に限定されてきているのかもしれない。</a:t>
            </a:r>
            <a:endParaRPr kumimoji="1" lang="en-US" altLang="ja-JP" dirty="0" smtClean="0"/>
          </a:p>
          <a:p>
            <a:r>
              <a:rPr lang="ja-JP" altLang="en-US" dirty="0" smtClean="0"/>
              <a:t>その一方で、環境条件の変化が、新たな自然を発生させることもあるが、急激な変化は人類にとって危険なのかもしれない</a:t>
            </a:r>
            <a:endParaRPr kumimoji="1" lang="ja-JP" altLang="en-US" dirty="0"/>
          </a:p>
        </p:txBody>
      </p:sp>
    </p:spTree>
    <p:extLst>
      <p:ext uri="{BB962C8B-B14F-4D97-AF65-F5344CB8AC3E}">
        <p14:creationId xmlns:p14="http://schemas.microsoft.com/office/powerpoint/2010/main" val="2354380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883" y="365125"/>
            <a:ext cx="10542917" cy="1334279"/>
          </a:xfrm>
          <a:solidFill>
            <a:srgbClr val="FFFF00"/>
          </a:solidFill>
          <a:ln>
            <a:solidFill>
              <a:schemeClr val="accent1"/>
            </a:solidFill>
          </a:ln>
        </p:spPr>
        <p:txBody>
          <a:bodyPr/>
          <a:lstStyle/>
          <a:p>
            <a:pPr algn="ctr"/>
            <a:r>
              <a:rPr kumimoji="1" lang="ja-JP" altLang="en-US" dirty="0" smtClean="0"/>
              <a:t>　ヴァーチャルリアリティとクローン文化財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風景が頭の中のこととすると、ヴァーチャルリアリティの風景観光の可能性</a:t>
            </a:r>
            <a:r>
              <a:rPr lang="ja-JP" altLang="en-US" dirty="0" smtClean="0"/>
              <a:t>もある</a:t>
            </a:r>
            <a:endParaRPr lang="en-US" altLang="ja-JP" dirty="0" smtClean="0"/>
          </a:p>
          <a:p>
            <a:r>
              <a:rPr kumimoji="1" lang="ja-JP" altLang="en-US" dirty="0"/>
              <a:t>行</a:t>
            </a:r>
            <a:r>
              <a:rPr kumimoji="1" lang="ja-JP" altLang="en-US" dirty="0" smtClean="0"/>
              <a:t>かなくても、いったことと同様の情報、効果が得られる</a:t>
            </a:r>
            <a:endParaRPr kumimoji="1" lang="en-US" altLang="ja-JP" dirty="0" smtClean="0"/>
          </a:p>
          <a:p>
            <a:r>
              <a:rPr lang="ja-JP" altLang="en-US" dirty="0"/>
              <a:t>特</a:t>
            </a:r>
            <a:r>
              <a:rPr lang="ja-JP" altLang="en-US" dirty="0" smtClean="0"/>
              <a:t>に宇宙旅行はリアルもヴァーチャルも画面を通しての理解になる</a:t>
            </a:r>
            <a:endParaRPr kumimoji="1" lang="ja-JP" altLang="en-US" dirty="0"/>
          </a:p>
        </p:txBody>
      </p:sp>
    </p:spTree>
    <p:extLst>
      <p:ext uri="{BB962C8B-B14F-4D97-AF65-F5344CB8AC3E}">
        <p14:creationId xmlns:p14="http://schemas.microsoft.com/office/powerpoint/2010/main" val="400910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bijutsutecho.com/wp-content/uploads/2017/09/22200501/066c02cd7b64293aee71717cc157a8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7" y="-6380018"/>
            <a:ext cx="19050000" cy="142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3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bijutsutecho.com/wp-content/uploads/2017/09/22200502/1a40dbc1a5e71d70c6cb54f044b4a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695325"/>
            <a:ext cx="9324975" cy="616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14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
            <a:ext cx="10515600" cy="1690688"/>
          </a:xfrm>
          <a:ln>
            <a:solidFill>
              <a:schemeClr val="bg2">
                <a:lumMod val="10000"/>
              </a:schemeClr>
            </a:solidFill>
          </a:ln>
        </p:spPr>
        <p:txBody>
          <a:bodyPr>
            <a:normAutofit/>
          </a:bodyPr>
          <a:lstStyle/>
          <a:p>
            <a:pPr algn="ctr"/>
            <a:r>
              <a:rPr lang="ja-JP" altLang="en-US" b="1" dirty="0"/>
              <a:t>メガネなしでの</a:t>
            </a:r>
            <a:r>
              <a:rPr lang="en-US" altLang="ja-JP" b="1" dirty="0"/>
              <a:t>AR</a:t>
            </a:r>
            <a:r>
              <a:rPr lang="ja-JP" altLang="en-US" b="1" dirty="0"/>
              <a:t>の実現を目指す米企業が</a:t>
            </a:r>
            <a:r>
              <a:rPr lang="en-US" altLang="ja-JP" b="1" dirty="0"/>
              <a:t>700</a:t>
            </a:r>
            <a:r>
              <a:rPr lang="ja-JP" altLang="en-US" b="1" dirty="0"/>
              <a:t>万ドル</a:t>
            </a:r>
            <a:r>
              <a:rPr lang="ja-JP" altLang="en-US" b="1" dirty="0" smtClean="0"/>
              <a:t>調達</a:t>
            </a:r>
            <a:r>
              <a:rPr lang="en-US" altLang="ja-JP" b="1" dirty="0" smtClean="0"/>
              <a:t/>
            </a:r>
            <a:br>
              <a:rPr lang="en-US" altLang="ja-JP" b="1" dirty="0" smtClean="0"/>
            </a:br>
            <a:r>
              <a:rPr lang="en-US" altLang="ja-JP" sz="2700" dirty="0">
                <a:hlinkClick r:id="rId2"/>
              </a:rPr>
              <a:t>http://www.moguravr.com/light-field-lab-raises-7-million-ar</a:t>
            </a:r>
            <a:r>
              <a:rPr lang="en-US" altLang="ja-JP" sz="2700" dirty="0" smtClean="0">
                <a:hlinkClick r:id="rId2"/>
              </a:rPr>
              <a:t>/</a:t>
            </a:r>
            <a:endParaRPr kumimoji="1" lang="ja-JP" altLang="en-US" sz="2700" dirty="0"/>
          </a:p>
        </p:txBody>
      </p:sp>
      <p:pic>
        <p:nvPicPr>
          <p:cNvPr id="1026" name="Picture 2" descr="http://www.moguravr.com/wp-content/uploads/2018/01/201801271827606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718" y="2153097"/>
            <a:ext cx="7983503" cy="448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8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35170" y="560717"/>
            <a:ext cx="8947030" cy="5028525"/>
          </a:xfrm>
          <a:noFill/>
          <a:ln>
            <a:solidFill>
              <a:schemeClr val="accent1"/>
            </a:solidFill>
          </a:ln>
        </p:spPr>
        <p:txBody>
          <a:bodyPr>
            <a:normAutofit/>
          </a:bodyPr>
          <a:lstStyle/>
          <a:p>
            <a:r>
              <a:rPr lang="ja-JP" altLang="en-US" b="1" dirty="0" smtClean="0"/>
              <a:t>まとめ（別掲）</a:t>
            </a:r>
            <a:r>
              <a:rPr lang="en-US" altLang="ja-JP" b="1" dirty="0" smtClean="0"/>
              <a:t/>
            </a:r>
            <a:br>
              <a:rPr lang="en-US" altLang="ja-JP" b="1" dirty="0" smtClean="0"/>
            </a:br>
            <a:r>
              <a:rPr lang="en-US" altLang="ja-JP" b="1" dirty="0"/>
              <a:t/>
            </a:r>
            <a:br>
              <a:rPr lang="en-US" altLang="ja-JP" b="1" dirty="0"/>
            </a:br>
            <a:r>
              <a:rPr lang="ja-JP" altLang="en-US" b="1" dirty="0" smtClean="0"/>
              <a:t>人流→</a:t>
            </a:r>
            <a:r>
              <a:rPr lang="ja-JP" altLang="ja-JP" b="1" dirty="0" smtClean="0"/>
              <a:t>脳</a:t>
            </a:r>
            <a:r>
              <a:rPr lang="ja-JP" altLang="en-US" b="1" dirty="0"/>
              <a:t>観</a:t>
            </a:r>
            <a:r>
              <a:rPr lang="ja-JP" altLang="en-US" b="1" dirty="0" smtClean="0"/>
              <a:t>光学</a:t>
            </a:r>
            <a:r>
              <a:rPr lang="en-US" altLang="ja-JP" b="1" dirty="0" smtClean="0"/>
              <a:t/>
            </a:r>
            <a:br>
              <a:rPr lang="en-US" altLang="ja-JP" b="1" dirty="0" smtClean="0"/>
            </a:br>
            <a:r>
              <a:rPr lang="en-US" altLang="ja-JP" b="1" dirty="0" smtClean="0"/>
              <a:t/>
            </a:r>
            <a:br>
              <a:rPr lang="en-US" altLang="ja-JP" b="1" dirty="0" smtClean="0"/>
            </a:br>
            <a:r>
              <a:rPr lang="ja-JP" altLang="ja-JP" sz="5400" b="1" dirty="0" smtClean="0"/>
              <a:t>～</a:t>
            </a:r>
            <a:r>
              <a:rPr lang="ja-JP" altLang="ja-JP" sz="5400" b="1" dirty="0"/>
              <a:t>脳科学の進展が導く観光学研究の未来</a:t>
            </a:r>
            <a:r>
              <a:rPr lang="ja-JP" altLang="ja-JP" sz="5400" b="1" dirty="0" smtClean="0"/>
              <a:t>～</a:t>
            </a:r>
            <a:endParaRPr kumimoji="1" lang="ja-JP" altLang="en-US" sz="5400" dirty="0"/>
          </a:p>
        </p:txBody>
      </p:sp>
    </p:spTree>
    <p:extLst>
      <p:ext uri="{BB962C8B-B14F-4D97-AF65-F5344CB8AC3E}">
        <p14:creationId xmlns:p14="http://schemas.microsoft.com/office/powerpoint/2010/main" val="4047397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143000"/>
          </a:xfrm>
          <a:noFill/>
          <a:ln>
            <a:solidFill>
              <a:schemeClr val="tx1">
                <a:lumMod val="95000"/>
                <a:lumOff val="5000"/>
              </a:schemeClr>
            </a:solidFill>
          </a:ln>
        </p:spPr>
        <p:txBody>
          <a:bodyPr/>
          <a:lstStyle/>
          <a:p>
            <a:r>
              <a:rPr lang="ja-JP" altLang="en-US" dirty="0" smtClean="0"/>
              <a:t>人流・観光マーケティング（１）</a:t>
            </a:r>
            <a:endParaRPr kumimoji="1" lang="ja-JP" altLang="en-US" dirty="0"/>
          </a:p>
        </p:txBody>
      </p:sp>
      <p:sp>
        <p:nvSpPr>
          <p:cNvPr id="5" name="円/楕円 4"/>
          <p:cNvSpPr/>
          <p:nvPr/>
        </p:nvSpPr>
        <p:spPr>
          <a:xfrm>
            <a:off x="1812032" y="1484784"/>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ヒトの移動データ（位置情報）</a:t>
            </a:r>
          </a:p>
        </p:txBody>
      </p:sp>
      <p:sp>
        <p:nvSpPr>
          <p:cNvPr id="10" name="円/楕円 9"/>
          <p:cNvSpPr/>
          <p:nvPr/>
        </p:nvSpPr>
        <p:spPr>
          <a:xfrm>
            <a:off x="2423592" y="3933056"/>
            <a:ext cx="4824536" cy="187220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0000"/>
                </a:solidFill>
              </a:rPr>
              <a:t>スマホ　</a:t>
            </a:r>
            <a:endParaRPr lang="en-US" altLang="ja-JP" sz="4400" dirty="0">
              <a:solidFill>
                <a:srgbClr val="FF0000"/>
              </a:solidFill>
            </a:endParaRPr>
          </a:p>
          <a:p>
            <a:pPr algn="ctr"/>
            <a:r>
              <a:rPr lang="ja-JP" altLang="en-US" sz="4400" dirty="0">
                <a:solidFill>
                  <a:srgbClr val="FF0000"/>
                </a:solidFill>
              </a:rPr>
              <a:t>（</a:t>
            </a:r>
            <a:r>
              <a:rPr lang="en-US" altLang="ja-JP" sz="4400" dirty="0">
                <a:solidFill>
                  <a:srgbClr val="FF0000"/>
                </a:solidFill>
              </a:rPr>
              <a:t>GPS</a:t>
            </a:r>
            <a:r>
              <a:rPr lang="ja-JP" altLang="en-US" sz="4400" dirty="0">
                <a:solidFill>
                  <a:srgbClr val="FF0000"/>
                </a:solidFill>
              </a:rPr>
              <a:t>　</a:t>
            </a:r>
            <a:r>
              <a:rPr lang="en-US" altLang="ja-JP" sz="4400" dirty="0" err="1">
                <a:solidFill>
                  <a:srgbClr val="FF0000"/>
                </a:solidFill>
              </a:rPr>
              <a:t>Wifi</a:t>
            </a:r>
            <a:r>
              <a:rPr lang="ja-JP" altLang="en-US" sz="4400" dirty="0">
                <a:solidFill>
                  <a:srgbClr val="FF0000"/>
                </a:solidFill>
              </a:rPr>
              <a:t>）</a:t>
            </a:r>
          </a:p>
        </p:txBody>
      </p:sp>
      <p:sp>
        <p:nvSpPr>
          <p:cNvPr id="7" name="右矢印 6"/>
          <p:cNvSpPr/>
          <p:nvPr/>
        </p:nvSpPr>
        <p:spPr>
          <a:xfrm>
            <a:off x="7464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4007768" y="3501008"/>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2575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FF0000"/>
                </a:solidFill>
              </a:rPr>
              <a:t>GOOGLE</a:t>
            </a:r>
            <a:r>
              <a:rPr lang="ja-JP" altLang="en-US" sz="4400" dirty="0">
                <a:solidFill>
                  <a:srgbClr val="FF0000"/>
                </a:solidFill>
              </a:rPr>
              <a:t>戦略</a:t>
            </a:r>
          </a:p>
        </p:txBody>
      </p:sp>
      <p:sp>
        <p:nvSpPr>
          <p:cNvPr id="12" name="円/楕円 11"/>
          <p:cNvSpPr/>
          <p:nvPr/>
        </p:nvSpPr>
        <p:spPr>
          <a:xfrm>
            <a:off x="381000" y="123348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授業</a:t>
            </a:r>
            <a:endParaRPr kumimoji="1" lang="en-US" altLang="ja-JP" dirty="0" smtClean="0">
              <a:solidFill>
                <a:schemeClr val="tx1">
                  <a:lumMod val="95000"/>
                  <a:lumOff val="5000"/>
                </a:schemeClr>
              </a:solidFill>
            </a:endParaRPr>
          </a:p>
          <a:p>
            <a:pPr algn="ctr"/>
            <a:r>
              <a:rPr lang="ja-JP" altLang="en-US" dirty="0">
                <a:solidFill>
                  <a:schemeClr val="tx1">
                    <a:lumMod val="95000"/>
                    <a:lumOff val="5000"/>
                  </a:schemeClr>
                </a:solidFill>
              </a:rPr>
              <a:t>専用</a:t>
            </a:r>
            <a:endParaRPr kumimoji="1" lang="ja-JP" altLang="en-US" dirty="0">
              <a:solidFill>
                <a:schemeClr val="tx1">
                  <a:lumMod val="95000"/>
                  <a:lumOff val="5000"/>
                </a:schemeClr>
              </a:solidFill>
            </a:endParaRPr>
          </a:p>
        </p:txBody>
      </p:sp>
    </p:spTree>
    <p:extLst>
      <p:ext uri="{BB962C8B-B14F-4D97-AF65-F5344CB8AC3E}">
        <p14:creationId xmlns:p14="http://schemas.microsoft.com/office/powerpoint/2010/main" val="3945074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　　　無意識の興味の発見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調査によれば、ガイド</a:t>
            </a:r>
            <a:r>
              <a:rPr lang="ja-JP" altLang="en-US" dirty="0"/>
              <a:t>の説明によって印象に変化があったと感じた ときは、興味度が上昇する傾向があった。 「興味があった箇所を捉えられるか」という命題について</a:t>
            </a:r>
            <a:r>
              <a:rPr lang="ja-JP" altLang="en-US" dirty="0" smtClean="0"/>
              <a:t>、資源</a:t>
            </a:r>
            <a:r>
              <a:rPr lang="ja-JP" altLang="en-US" dirty="0"/>
              <a:t>ごとの影響を見てみた。撮影直前から撮影までの十秒間の「興味」と 「好き」に着目し、被験者には「興味をもったところで写真を撮影するように」と指示しておいた。</a:t>
            </a:r>
          </a:p>
          <a:p>
            <a:r>
              <a:rPr lang="ja-JP" altLang="en-US" dirty="0" smtClean="0"/>
              <a:t>脳波</a:t>
            </a:r>
            <a:r>
              <a:rPr lang="ja-JP" altLang="en-US" dirty="0"/>
              <a:t>と写真のマッチング結果は、被験者が撮影 した画像と脳波が検知した箇所の再現率は五十％程度であった。「興味」 を感じたポイントの撮影は感性主導の撮影といえ、メモ代わりに行った記 念の撮影は意識主導の撮影といえる。実験後、感性で「興味」を検知した 箇所に対するヒアリングを行った結果、取りこぼしのうち実は「興味」が あった箇所は八十五％で</a:t>
            </a:r>
            <a:r>
              <a:rPr lang="ja-JP" altLang="en-US" dirty="0" smtClean="0"/>
              <a:t>あった</a:t>
            </a:r>
            <a:endParaRPr kumimoji="1" lang="ja-JP" altLang="en-US" dirty="0"/>
          </a:p>
        </p:txBody>
      </p:sp>
    </p:spTree>
    <p:extLst>
      <p:ext uri="{BB962C8B-B14F-4D97-AF65-F5344CB8AC3E}">
        <p14:creationId xmlns:p14="http://schemas.microsoft.com/office/powerpoint/2010/main" val="3367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　観光</a:t>
            </a:r>
            <a:r>
              <a:rPr lang="ja-JP" altLang="en-US" dirty="0"/>
              <a:t>資源と感性値の関係の解明</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 </a:t>
            </a:r>
            <a:r>
              <a:rPr lang="ja-JP" altLang="en-US" dirty="0"/>
              <a:t>ウェアラブルセンサーの課題として、感性アナライザー装着の違和感及 </a:t>
            </a:r>
            <a:r>
              <a:rPr lang="ja-JP" altLang="en-US" dirty="0" err="1"/>
              <a:t>び</a:t>
            </a:r>
            <a:r>
              <a:rPr lang="ja-JP" altLang="en-US" dirty="0"/>
              <a:t>手間（三十分程度のキャリブレーションが必要）があげられる。装着に より観光が楽しめなかったという「ストレス」は、今回に関してはなかっ た。街中でじろじろ見られるということもなかった。カメラ装着により入 店を断られることもなかった</a:t>
            </a:r>
            <a:r>
              <a:rPr lang="ja-JP" altLang="en-US" dirty="0" smtClean="0"/>
              <a:t>。</a:t>
            </a:r>
            <a:endParaRPr lang="en-US" altLang="ja-JP" dirty="0" smtClean="0"/>
          </a:p>
          <a:p>
            <a:r>
              <a:rPr lang="ja-JP" altLang="en-US" dirty="0" smtClean="0"/>
              <a:t>今後</a:t>
            </a:r>
            <a:r>
              <a:rPr lang="ja-JP" altLang="en-US" dirty="0"/>
              <a:t>の人流・観光への活用策として、ウェアラブルセンサーにより、「興 味」の対象、好感を持たれている箇所、思ったほど好まれていない箇所等 を直接的に把握する可能性が開けてきたことがあげられる。ＳＮＳや写真 等の明示的な行為にあらわれる「興味」だけでなく、非明示の「興味」を もとらえることができることから、隠れた魅力等の新たな観光資源の発見 に役立つ可能性がある。先ずは取得できる感性値に着目して、十分なサン プル数を得たうえで、観光資源と感性値の関係性を明らかにしてゆく、マ クロ的アプローチから始めることが肝要である</a:t>
            </a:r>
          </a:p>
          <a:p>
            <a:endParaRPr kumimoji="1" lang="ja-JP" altLang="en-US" dirty="0"/>
          </a:p>
        </p:txBody>
      </p:sp>
    </p:spTree>
    <p:extLst>
      <p:ext uri="{BB962C8B-B14F-4D97-AF65-F5344CB8AC3E}">
        <p14:creationId xmlns:p14="http://schemas.microsoft.com/office/powerpoint/2010/main" val="318213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390971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pPr algn="ctr"/>
            <a:r>
              <a:rPr kumimoji="1" lang="ja-JP" altLang="en-US" dirty="0" smtClean="0"/>
              <a:t>自動運転車の登場　時空間の</a:t>
            </a:r>
            <a:r>
              <a:rPr lang="ja-JP" altLang="en-US" dirty="0"/>
              <a:t>創造</a:t>
            </a:r>
            <a:endParaRPr kumimoji="1" lang="ja-JP" altLang="en-US" dirty="0"/>
          </a:p>
        </p:txBody>
      </p:sp>
      <p:sp>
        <p:nvSpPr>
          <p:cNvPr id="3" name="コンテンツ プレースホルダー 2"/>
          <p:cNvSpPr>
            <a:spLocks noGrp="1"/>
          </p:cNvSpPr>
          <p:nvPr>
            <p:ph idx="1"/>
          </p:nvPr>
        </p:nvSpPr>
        <p:spPr>
          <a:xfrm>
            <a:off x="838200" y="4440809"/>
            <a:ext cx="10515600" cy="2170303"/>
          </a:xfrm>
          <a:ln>
            <a:solidFill>
              <a:schemeClr val="accent1"/>
            </a:solidFill>
          </a:ln>
        </p:spPr>
        <p:txBody>
          <a:bodyPr/>
          <a:lstStyle/>
          <a:p>
            <a:r>
              <a:rPr kumimoji="1" lang="ja-JP" altLang="en-US" dirty="0" smtClean="0"/>
              <a:t>旅行形態が変化する</a:t>
            </a:r>
            <a:endParaRPr kumimoji="1" lang="en-US" altLang="ja-JP" dirty="0" smtClean="0"/>
          </a:p>
          <a:p>
            <a:r>
              <a:rPr lang="ja-JP" altLang="en-US" dirty="0" smtClean="0"/>
              <a:t>移動概念と宿泊概念の一体化　　「空間」自体の移動</a:t>
            </a:r>
            <a:endParaRPr lang="en-US" altLang="ja-JP" dirty="0" smtClean="0"/>
          </a:p>
          <a:p>
            <a:r>
              <a:rPr lang="ja-JP" altLang="en-US" dirty="0" smtClean="0"/>
              <a:t>ビジネスホテル、駐車場設備の大変化</a:t>
            </a:r>
            <a:endParaRPr lang="en-US" altLang="ja-JP" dirty="0"/>
          </a:p>
          <a:p>
            <a:r>
              <a:rPr kumimoji="1" lang="ja-JP" altLang="en-US" dirty="0" smtClean="0"/>
              <a:t>都市計画等が変化</a:t>
            </a:r>
            <a:r>
              <a:rPr lang="ja-JP" altLang="en-US" dirty="0" smtClean="0"/>
              <a:t>する</a:t>
            </a:r>
            <a:endParaRPr kumimoji="1" lang="ja-JP" altLang="en-US" dirty="0"/>
          </a:p>
        </p:txBody>
      </p:sp>
      <p:sp>
        <p:nvSpPr>
          <p:cNvPr id="4" name="コンテンツ プレースホルダー 2"/>
          <p:cNvSpPr txBox="1">
            <a:spLocks/>
          </p:cNvSpPr>
          <p:nvPr/>
        </p:nvSpPr>
        <p:spPr>
          <a:xfrm>
            <a:off x="862584" y="2261489"/>
            <a:ext cx="10515600" cy="158813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完全なる自動運転車の実現には、完全なる脳の理解が必要</a:t>
            </a:r>
            <a:endParaRPr lang="en-US" altLang="ja-JP" dirty="0" smtClean="0"/>
          </a:p>
          <a:p>
            <a:r>
              <a:rPr lang="ja-JP" altLang="en-US" dirty="0"/>
              <a:t>完全</a:t>
            </a:r>
            <a:r>
              <a:rPr lang="ja-JP" altLang="en-US" dirty="0" smtClean="0"/>
              <a:t>なる</a:t>
            </a:r>
            <a:r>
              <a:rPr lang="ja-JP" altLang="en-US" dirty="0"/>
              <a:t>脳</a:t>
            </a:r>
            <a:r>
              <a:rPr lang="ja-JP" altLang="en-US" dirty="0" smtClean="0"/>
              <a:t>の</a:t>
            </a:r>
            <a:r>
              <a:rPr lang="ja-JP" altLang="en-US" dirty="0"/>
              <a:t>理解</a:t>
            </a:r>
            <a:r>
              <a:rPr lang="ja-JP" altLang="en-US" dirty="0" smtClean="0"/>
              <a:t>は当面は不可能</a:t>
            </a:r>
            <a:endParaRPr lang="en-US" altLang="ja-JP" dirty="0" smtClean="0"/>
          </a:p>
          <a:p>
            <a:r>
              <a:rPr lang="ja-JP" altLang="en-US" dirty="0" smtClean="0"/>
              <a:t>脳の理解と個人情報の蓄積の進展に応じた「自動運転車」が登場</a:t>
            </a:r>
            <a:endParaRPr lang="ja-JP" altLang="en-US" dirty="0"/>
          </a:p>
        </p:txBody>
      </p:sp>
    </p:spTree>
    <p:extLst>
      <p:ext uri="{BB962C8B-B14F-4D97-AF65-F5344CB8AC3E}">
        <p14:creationId xmlns:p14="http://schemas.microsoft.com/office/powerpoint/2010/main" val="1690613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4773275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5"/>
            <a:ext cx="10517038" cy="1291147"/>
          </a:xfrm>
          <a:ln>
            <a:solidFill>
              <a:schemeClr val="tx1">
                <a:lumMod val="95000"/>
                <a:lumOff val="5000"/>
              </a:schemeClr>
            </a:solidFill>
          </a:ln>
        </p:spPr>
        <p:txBody>
          <a:bodyPr/>
          <a:lstStyle/>
          <a:p>
            <a:pPr algn="ctr"/>
            <a:r>
              <a:rPr lang="ja-JP" altLang="ja-JP" dirty="0" smtClean="0"/>
              <a:t>　　観光評価とデータ・マイニング</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観光学の発展には、観光データの収集が</a:t>
            </a:r>
            <a:r>
              <a:rPr lang="ja-JP" altLang="ja-JP" dirty="0" smtClean="0"/>
              <a:t>必要。</a:t>
            </a:r>
            <a:r>
              <a:rPr lang="ja-JP" altLang="ja-JP" dirty="0"/>
              <a:t>特に、観光者の観光資源に対する評価に関しては、現状では、主観的なアンケート結果と観光者の属人的データを組み合わせる分析結果しか活用できず、科学的分析には程遠いものが</a:t>
            </a:r>
            <a:r>
              <a:rPr lang="ja-JP" altLang="ja-JP" dirty="0" smtClean="0"/>
              <a:t>あ</a:t>
            </a:r>
            <a:r>
              <a:rPr lang="ja-JP" altLang="en-US" dirty="0" smtClean="0"/>
              <a:t>る</a:t>
            </a:r>
            <a:r>
              <a:rPr lang="ja-JP" altLang="ja-JP" dirty="0" smtClean="0"/>
              <a:t>。</a:t>
            </a:r>
            <a:endParaRPr lang="ja-JP" altLang="ja-JP" dirty="0"/>
          </a:p>
          <a:p>
            <a:r>
              <a:rPr lang="ja-JP" altLang="ja-JP" dirty="0"/>
              <a:t>「美には生物学的な根拠」があるといわれて</a:t>
            </a:r>
            <a:r>
              <a:rPr lang="ja-JP" altLang="ja-JP" dirty="0" smtClean="0"/>
              <a:t>い</a:t>
            </a:r>
            <a:r>
              <a:rPr lang="ja-JP" altLang="en-US" dirty="0" smtClean="0"/>
              <a:t>る</a:t>
            </a:r>
            <a:r>
              <a:rPr lang="ja-JP" altLang="ja-JP" dirty="0" smtClean="0"/>
              <a:t>。</a:t>
            </a:r>
            <a:r>
              <a:rPr lang="ja-JP" altLang="ja-JP" dirty="0"/>
              <a:t>黄金比の美しさを持ち出すまでも無く、美男美女の判断には普遍性が</a:t>
            </a:r>
            <a:r>
              <a:rPr lang="ja-JP" altLang="ja-JP" dirty="0" smtClean="0"/>
              <a:t>ある。</a:t>
            </a:r>
            <a:r>
              <a:rPr lang="ja-JP" altLang="ja-JP" dirty="0"/>
              <a:t>種の保存のため、より健康な異性を求めるからではないかと思われて</a:t>
            </a:r>
            <a:r>
              <a:rPr lang="ja-JP" altLang="ja-JP" dirty="0" smtClean="0"/>
              <a:t>い</a:t>
            </a:r>
            <a:r>
              <a:rPr lang="ja-JP" altLang="en-US" dirty="0" smtClean="0"/>
              <a:t>る</a:t>
            </a:r>
            <a:r>
              <a:rPr lang="ja-JP" altLang="ja-JP" dirty="0" smtClean="0"/>
              <a:t>。</a:t>
            </a:r>
            <a:r>
              <a:rPr lang="ja-JP" altLang="ja-JP" dirty="0"/>
              <a:t>一方、個人は過去の体験に結びついた「主観的な判断」について</a:t>
            </a:r>
            <a:r>
              <a:rPr lang="ja-JP" altLang="ja-JP" dirty="0" smtClean="0"/>
              <a:t>示す</a:t>
            </a:r>
            <a:r>
              <a:rPr lang="ja-JP" altLang="ja-JP" dirty="0"/>
              <a:t>。芸術の歴史は、この両者が緊張関係を持って絡み合ったもので</a:t>
            </a:r>
            <a:r>
              <a:rPr lang="ja-JP" altLang="ja-JP" dirty="0" smtClean="0"/>
              <a:t>ある。</a:t>
            </a:r>
            <a:r>
              <a:rPr lang="ja-JP" altLang="ja-JP" dirty="0"/>
              <a:t>では、脳のニューラルマップを分析して、観光する意欲や感情を引き起こすものを客観的に表示することは</a:t>
            </a:r>
            <a:r>
              <a:rPr lang="ja-JP" altLang="ja-JP" dirty="0" smtClean="0"/>
              <a:t>可能か。</a:t>
            </a:r>
            <a:endParaRPr lang="ja-JP" altLang="ja-JP" dirty="0"/>
          </a:p>
        </p:txBody>
      </p:sp>
    </p:spTree>
    <p:extLst>
      <p:ext uri="{BB962C8B-B14F-4D97-AF65-F5344CB8AC3E}">
        <p14:creationId xmlns:p14="http://schemas.microsoft.com/office/powerpoint/2010/main" val="435024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299773"/>
          </a:xfrm>
          <a:ln>
            <a:solidFill>
              <a:schemeClr val="accent1"/>
            </a:solidFill>
          </a:ln>
        </p:spPr>
        <p:txBody>
          <a:bodyPr/>
          <a:lstStyle/>
          <a:p>
            <a:pPr algn="ctr"/>
            <a:r>
              <a:rPr kumimoji="1" lang="ja-JP" altLang="en-US" dirty="0" smtClean="0"/>
              <a:t>観光行動</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人間</a:t>
            </a:r>
            <a:r>
              <a:rPr lang="ja-JP" altLang="en-US" dirty="0"/>
              <a:t>の行動を科学的に研究し、その法則性を解明しようとする学問と して行動科学があった。アメリカの心理学者</a:t>
            </a:r>
            <a:r>
              <a:rPr lang="en-US" altLang="ja-JP" dirty="0"/>
              <a:t>J.G.</a:t>
            </a:r>
            <a:r>
              <a:rPr lang="ja-JP" altLang="en-US" dirty="0"/>
              <a:t>ミラーら、シカゴ大学の 研究者たちによって唱えられた。諸科学の境界を超え、人間行動について の統合的な解明を目指した。 </a:t>
            </a:r>
            <a:r>
              <a:rPr lang="ja-JP" altLang="en-US" dirty="0" smtClean="0"/>
              <a:t>「</a:t>
            </a:r>
            <a:r>
              <a:rPr lang="ja-JP" altLang="en-US" dirty="0"/>
              <a:t>観光場面での行動研究も、多くの分野にわたって」おり「観光行動研 究の知見として統合されるには至っていない」と観光学全集</a:t>
            </a:r>
            <a:r>
              <a:rPr lang="en-US" altLang="ja-JP" dirty="0"/>
              <a:t>4</a:t>
            </a:r>
            <a:r>
              <a:rPr lang="ja-JP" altLang="en-US" dirty="0"/>
              <a:t>巻</a:t>
            </a:r>
            <a:r>
              <a:rPr lang="en-US" altLang="ja-JP" dirty="0"/>
              <a:t>『</a:t>
            </a:r>
            <a:r>
              <a:rPr lang="ja-JP" altLang="en-US" dirty="0"/>
              <a:t>観光行 動論</a:t>
            </a:r>
            <a:r>
              <a:rPr lang="en-US" altLang="ja-JP" dirty="0"/>
              <a:t>』</a:t>
            </a:r>
            <a:r>
              <a:rPr lang="ja-JP" altLang="en-US" dirty="0"/>
              <a:t>の冒頭において記述するが、その原因もまた基本の「観光」概念が 確立されていないからである。人を移動させる力の研究は脳の働きの研究 であり、脳科学に収斂されるのであれば、概念も人流概念に収斂する。人 が移動しないものと移動するものに判別されるのであろう。</a:t>
            </a:r>
          </a:p>
          <a:p>
            <a:endParaRPr kumimoji="1" lang="ja-JP" altLang="en-US" dirty="0"/>
          </a:p>
        </p:txBody>
      </p:sp>
    </p:spTree>
    <p:extLst>
      <p:ext uri="{BB962C8B-B14F-4D97-AF65-F5344CB8AC3E}">
        <p14:creationId xmlns:p14="http://schemas.microsoft.com/office/powerpoint/2010/main" val="10676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その総合体としての人を移動させる「力」により行動する人がいわゆる 観光客であり、当該行動を「観光行動」という同義語反復がここでも発生する。実は現在でも、観光資源を論じることと観光行動を論じることに本質的な違いがないことに賢明な読者は気が付くであろう。</a:t>
            </a:r>
          </a:p>
          <a:p>
            <a:endParaRPr kumimoji="1" lang="ja-JP" altLang="en-US" dirty="0"/>
          </a:p>
        </p:txBody>
      </p:sp>
    </p:spTree>
    <p:extLst>
      <p:ext uri="{BB962C8B-B14F-4D97-AF65-F5344CB8AC3E}">
        <p14:creationId xmlns:p14="http://schemas.microsoft.com/office/powerpoint/2010/main" val="214896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自動運転車と「ＡＩ」</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トヨタ</a:t>
            </a:r>
            <a:r>
              <a:rPr lang="ja-JP" altLang="en-US" dirty="0"/>
              <a:t>はシリコンバレーの</a:t>
            </a:r>
            <a:r>
              <a:rPr lang="en-US" altLang="ja-JP" dirty="0"/>
              <a:t>1000</a:t>
            </a:r>
            <a:r>
              <a:rPr lang="ja-JP" altLang="en-US" dirty="0"/>
              <a:t>億</a:t>
            </a:r>
            <a:r>
              <a:rPr lang="ja-JP" altLang="en-US" dirty="0" smtClean="0"/>
              <a:t>投資</a:t>
            </a:r>
            <a:endParaRPr lang="en-US" altLang="ja-JP" dirty="0" smtClean="0"/>
          </a:p>
          <a:p>
            <a:r>
              <a:rPr lang="ja-JP" altLang="en-US" dirty="0" smtClean="0"/>
              <a:t>自動</a:t>
            </a:r>
            <a:r>
              <a:rPr lang="ja-JP" altLang="en-US" dirty="0"/>
              <a:t>運転開発に、世界中で収集している</a:t>
            </a:r>
            <a:r>
              <a:rPr lang="en-US" altLang="ja-JP" dirty="0" err="1"/>
              <a:t>uber</a:t>
            </a:r>
            <a:r>
              <a:rPr lang="ja-JP" altLang="en-US" dirty="0"/>
              <a:t>や</a:t>
            </a:r>
            <a:r>
              <a:rPr lang="en-US" altLang="ja-JP" dirty="0"/>
              <a:t>Google</a:t>
            </a:r>
            <a:r>
              <a:rPr lang="ja-JP" altLang="en-US" dirty="0"/>
              <a:t>のデータは金の</a:t>
            </a:r>
            <a:r>
              <a:rPr lang="ja-JP" altLang="en-US" dirty="0" smtClean="0"/>
              <a:t>宝。自動</a:t>
            </a:r>
            <a:r>
              <a:rPr lang="ja-JP" altLang="en-US" dirty="0"/>
              <a:t>運転車がもつ認識力の開発には、車を運転するということのデータを収集することが</a:t>
            </a:r>
            <a:r>
              <a:rPr lang="ja-JP" altLang="en-US" dirty="0" smtClean="0"/>
              <a:t>必要、</a:t>
            </a:r>
            <a:r>
              <a:rPr lang="ja-JP" altLang="en-US" dirty="0"/>
              <a:t>それがコスト等を含め制約と</a:t>
            </a:r>
            <a:r>
              <a:rPr lang="ja-JP" altLang="en-US" dirty="0" smtClean="0"/>
              <a:t>なる。</a:t>
            </a:r>
            <a:endParaRPr lang="ja-JP" altLang="en-US" dirty="0"/>
          </a:p>
          <a:p>
            <a:r>
              <a:rPr lang="ja-JP" altLang="en-US" b="1" dirty="0"/>
              <a:t>このことに気が付いているトヨタとは異なり、日本のタクシー業界は、トヨタが</a:t>
            </a:r>
            <a:r>
              <a:rPr lang="en-US" altLang="ja-JP" b="1" dirty="0"/>
              <a:t>Uber</a:t>
            </a:r>
            <a:r>
              <a:rPr lang="ja-JP" altLang="en-US" b="1" dirty="0"/>
              <a:t>に出資したことに過剰反応をした</a:t>
            </a:r>
            <a:r>
              <a:rPr lang="ja-JP" altLang="en-US" b="1" dirty="0" smtClean="0"/>
              <a:t>。日本</a:t>
            </a:r>
            <a:r>
              <a:rPr lang="ja-JP" altLang="en-US" b="1" dirty="0"/>
              <a:t>のみならず世界のタクシー業界は自らが毎日関与しているデータが、自動運転車の認識システム開発には宝の山であることがわかって</a:t>
            </a:r>
            <a:r>
              <a:rPr lang="ja-JP" altLang="en-US" b="1" dirty="0" smtClean="0"/>
              <a:t>いない。</a:t>
            </a:r>
            <a:endParaRPr lang="ja-JP" altLang="en-US" dirty="0"/>
          </a:p>
          <a:p>
            <a:endParaRPr kumimoji="1" lang="ja-JP" altLang="en-US" dirty="0"/>
          </a:p>
        </p:txBody>
      </p:sp>
    </p:spTree>
    <p:extLst>
      <p:ext uri="{BB962C8B-B14F-4D97-AF65-F5344CB8AC3E}">
        <p14:creationId xmlns:p14="http://schemas.microsoft.com/office/powerpoint/2010/main" val="368503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ja-JP" dirty="0" smtClean="0"/>
              <a:t>　　</a:t>
            </a:r>
            <a:r>
              <a:rPr lang="en-US" altLang="ja-JP" dirty="0" smtClean="0"/>
              <a:t>Google</a:t>
            </a:r>
            <a:r>
              <a:rPr lang="ja-JP" altLang="ja-JP" dirty="0" smtClean="0"/>
              <a:t>戦略と観光・人流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時刻表</a:t>
            </a:r>
            <a:r>
              <a:rPr lang="ja-JP" altLang="ja-JP" dirty="0"/>
              <a:t>・停車場システムに頼る公共交通が前提にした「不特定多数」概念は、技術進歩で「特定多数」に</a:t>
            </a:r>
            <a:r>
              <a:rPr lang="ja-JP" altLang="ja-JP" dirty="0" smtClean="0"/>
              <a:t>深化</a:t>
            </a:r>
            <a:r>
              <a:rPr lang="ja-JP" altLang="en-US" dirty="0" smtClean="0"/>
              <a:t>し、</a:t>
            </a:r>
            <a:r>
              <a:rPr lang="ja-JP" altLang="ja-JP" dirty="0" smtClean="0"/>
              <a:t>今日</a:t>
            </a:r>
            <a:r>
              <a:rPr lang="ja-JP" altLang="ja-JP" dirty="0"/>
              <a:t>のオンデマンド、ビックデータとなって現実化して</a:t>
            </a:r>
            <a:r>
              <a:rPr lang="ja-JP" altLang="ja-JP" dirty="0" smtClean="0"/>
              <a:t>い</a:t>
            </a:r>
            <a:r>
              <a:rPr lang="ja-JP" altLang="en-US" dirty="0" smtClean="0"/>
              <a:t>る。</a:t>
            </a:r>
            <a:endParaRPr lang="ja-JP" altLang="ja-JP" dirty="0"/>
          </a:p>
          <a:p>
            <a:r>
              <a:rPr lang="ja-JP" altLang="ja-JP" dirty="0" smtClean="0"/>
              <a:t>自動</a:t>
            </a:r>
            <a:r>
              <a:rPr lang="ja-JP" altLang="ja-JP" dirty="0"/>
              <a:t>運転車にまで事業展開して</a:t>
            </a:r>
            <a:r>
              <a:rPr lang="ja-JP" altLang="ja-JP" dirty="0" smtClean="0"/>
              <a:t>きてい</a:t>
            </a:r>
            <a:r>
              <a:rPr lang="ja-JP" altLang="en-US" dirty="0" smtClean="0"/>
              <a:t>るか</a:t>
            </a:r>
            <a:r>
              <a:rPr lang="ja-JP" altLang="ja-JP" dirty="0" smtClean="0"/>
              <a:t>ら</a:t>
            </a:r>
            <a:r>
              <a:rPr lang="ja-JP" altLang="ja-JP" dirty="0"/>
              <a:t>、いずれヒトの動きに関するビッグデータを手に入れることが</a:t>
            </a:r>
            <a:r>
              <a:rPr lang="ja-JP" altLang="ja-JP" dirty="0" smtClean="0"/>
              <a:t>でき</a:t>
            </a:r>
            <a:r>
              <a:rPr lang="ja-JP" altLang="en-US" dirty="0" smtClean="0"/>
              <a:t>る</a:t>
            </a:r>
            <a:r>
              <a:rPr lang="ja-JP" altLang="ja-JP" dirty="0" smtClean="0"/>
              <a:t>。</a:t>
            </a:r>
            <a:endParaRPr lang="ja-JP" altLang="ja-JP" dirty="0"/>
          </a:p>
          <a:p>
            <a:r>
              <a:rPr lang="ja-JP" altLang="ja-JP" dirty="0" smtClean="0"/>
              <a:t>物流</a:t>
            </a:r>
            <a:r>
              <a:rPr lang="ja-JP" altLang="ja-JP" dirty="0"/>
              <a:t>では競争激化からモノを「お届けする」ことが</a:t>
            </a:r>
            <a:r>
              <a:rPr lang="ja-JP" altLang="ja-JP" dirty="0" smtClean="0"/>
              <a:t>常識</a:t>
            </a:r>
            <a:r>
              <a:rPr lang="ja-JP" altLang="en-US" dirty="0" smtClean="0"/>
              <a:t>だ</a:t>
            </a:r>
            <a:r>
              <a:rPr lang="ja-JP" altLang="ja-JP" dirty="0" smtClean="0"/>
              <a:t>が</a:t>
            </a:r>
            <a:r>
              <a:rPr lang="ja-JP" altLang="ja-JP" dirty="0"/>
              <a:t>、人流もいよいよ「</a:t>
            </a:r>
            <a:r>
              <a:rPr lang="ja-JP" altLang="ja-JP" dirty="0">
                <a:solidFill>
                  <a:srgbClr val="FF0000"/>
                </a:solidFill>
              </a:rPr>
              <a:t>お迎えに行く</a:t>
            </a:r>
            <a:r>
              <a:rPr lang="ja-JP" altLang="ja-JP" dirty="0"/>
              <a:t>」時代に</a:t>
            </a:r>
            <a:r>
              <a:rPr lang="ja-JP" altLang="ja-JP" dirty="0" smtClean="0"/>
              <a:t>入</a:t>
            </a:r>
            <a:r>
              <a:rPr lang="ja-JP" altLang="en-US" dirty="0" smtClean="0"/>
              <a:t>る</a:t>
            </a:r>
            <a:r>
              <a:rPr lang="ja-JP" altLang="ja-JP" dirty="0" smtClean="0"/>
              <a:t>。</a:t>
            </a:r>
            <a:r>
              <a:rPr lang="ja-JP" altLang="ja-JP" dirty="0"/>
              <a:t>ビッグデータをマーケティングに活用すれば、</a:t>
            </a:r>
            <a:r>
              <a:rPr lang="ja-JP" altLang="ja-JP" dirty="0">
                <a:solidFill>
                  <a:srgbClr val="FF0000"/>
                </a:solidFill>
              </a:rPr>
              <a:t>顧客の意向を予測して先回り</a:t>
            </a:r>
            <a:r>
              <a:rPr lang="ja-JP" altLang="ja-JP" dirty="0"/>
              <a:t>することが可能と</a:t>
            </a:r>
            <a:r>
              <a:rPr lang="ja-JP" altLang="ja-JP" dirty="0" smtClean="0"/>
              <a:t>な</a:t>
            </a:r>
            <a:r>
              <a:rPr lang="ja-JP" altLang="en-US" dirty="0" smtClean="0"/>
              <a:t>る</a:t>
            </a:r>
            <a:r>
              <a:rPr lang="ja-JP" altLang="ja-JP" dirty="0" smtClean="0"/>
              <a:t>。</a:t>
            </a:r>
            <a:endParaRPr kumimoji="1" lang="ja-JP" altLang="en-US" dirty="0"/>
          </a:p>
        </p:txBody>
      </p:sp>
    </p:spTree>
    <p:extLst>
      <p:ext uri="{BB962C8B-B14F-4D97-AF65-F5344CB8AC3E}">
        <p14:creationId xmlns:p14="http://schemas.microsoft.com/office/powerpoint/2010/main" val="219983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通常のパッケージ・ツアー</a:t>
            </a:r>
            <a:endParaRPr kumimoji="1" lang="ja-JP" altLang="en-US" dirty="0"/>
          </a:p>
        </p:txBody>
      </p:sp>
      <p:sp>
        <p:nvSpPr>
          <p:cNvPr id="4" name="正方形/長方形 3"/>
          <p:cNvSpPr/>
          <p:nvPr/>
        </p:nvSpPr>
        <p:spPr>
          <a:xfrm>
            <a:off x="2279576" y="3212976"/>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7968208" y="3212976"/>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420888"/>
            <a:ext cx="4032448" cy="731520"/>
          </a:xfrm>
          <a:prstGeom prst="curvedDownArrow">
            <a:avLst>
              <a:gd name="adj1" fmla="val 25000"/>
              <a:gd name="adj2" fmla="val 71321"/>
              <a:gd name="adj3" fmla="val 26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07769" y="4653136"/>
            <a:ext cx="3888431" cy="731520"/>
          </a:xfrm>
          <a:prstGeom prst="curvedDownArrow">
            <a:avLst>
              <a:gd name="adj1" fmla="val 111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4799856" y="3429001"/>
            <a:ext cx="2664296" cy="1015663"/>
          </a:xfrm>
          <a:prstGeom prst="rect">
            <a:avLst/>
          </a:prstGeom>
          <a:noFill/>
          <a:ln>
            <a:solidFill>
              <a:schemeClr val="tx1">
                <a:lumMod val="95000"/>
                <a:lumOff val="5000"/>
              </a:schemeClr>
            </a:solidFill>
            <a:prstDash val="dash"/>
          </a:ln>
        </p:spPr>
        <p:txBody>
          <a:bodyPr wrap="square" rtlCol="0">
            <a:spAutoFit/>
          </a:bodyPr>
          <a:lstStyle/>
          <a:p>
            <a:r>
              <a:rPr lang="ja-JP" altLang="en-US" sz="6000" dirty="0"/>
              <a:t>旅行中</a:t>
            </a:r>
          </a:p>
        </p:txBody>
      </p:sp>
      <p:sp>
        <p:nvSpPr>
          <p:cNvPr id="11" name="テキスト ボックス 10"/>
          <p:cNvSpPr txBox="1"/>
          <p:nvPr/>
        </p:nvSpPr>
        <p:spPr>
          <a:xfrm>
            <a:off x="4583832" y="5437674"/>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583832" y="6167046"/>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655840" y="1702550"/>
            <a:ext cx="2304256"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パック料金</a:t>
            </a:r>
          </a:p>
        </p:txBody>
      </p:sp>
    </p:spTree>
    <p:extLst>
      <p:ext uri="{BB962C8B-B14F-4D97-AF65-F5344CB8AC3E}">
        <p14:creationId xmlns:p14="http://schemas.microsoft.com/office/powerpoint/2010/main" val="30685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マルチ・</a:t>
            </a:r>
            <a:r>
              <a:rPr kumimoji="1" lang="ja-JP" altLang="en-US" dirty="0" smtClean="0"/>
              <a:t>パッケージ・ツアー</a:t>
            </a:r>
            <a:endParaRPr kumimoji="1" lang="ja-JP" altLang="en-US" dirty="0"/>
          </a:p>
        </p:txBody>
      </p:sp>
      <p:sp>
        <p:nvSpPr>
          <p:cNvPr id="4" name="正方形/長方形 3"/>
          <p:cNvSpPr/>
          <p:nvPr/>
        </p:nvSpPr>
        <p:spPr>
          <a:xfrm>
            <a:off x="2279576" y="2636912"/>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自宅</a:t>
            </a:r>
          </a:p>
        </p:txBody>
      </p:sp>
      <p:sp>
        <p:nvSpPr>
          <p:cNvPr id="5" name="正方形/長方形 4"/>
          <p:cNvSpPr/>
          <p:nvPr/>
        </p:nvSpPr>
        <p:spPr>
          <a:xfrm>
            <a:off x="8040216" y="2708920"/>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8112224" y="4293097"/>
            <a:ext cx="1800200" cy="584775"/>
          </a:xfrm>
          <a:prstGeom prst="rect">
            <a:avLst/>
          </a:prstGeom>
          <a:noFill/>
          <a:ln>
            <a:solidFill>
              <a:schemeClr val="tx1">
                <a:lumMod val="95000"/>
                <a:lumOff val="5000"/>
              </a:schemeClr>
            </a:solidFill>
            <a:prstDash val="dash"/>
          </a:ln>
        </p:spPr>
        <p:txBody>
          <a:bodyPr wrap="square" rtlCol="0">
            <a:spAutoFit/>
          </a:bodyPr>
          <a:lstStyle/>
          <a:p>
            <a:r>
              <a:rPr lang="ja-JP" altLang="en-US" sz="3200" dirty="0"/>
              <a:t>使い放題</a:t>
            </a:r>
          </a:p>
        </p:txBody>
      </p:sp>
      <p:sp>
        <p:nvSpPr>
          <p:cNvPr id="11" name="テキスト ボックス 10"/>
          <p:cNvSpPr txBox="1"/>
          <p:nvPr/>
        </p:nvSpPr>
        <p:spPr>
          <a:xfrm>
            <a:off x="4367808" y="4293097"/>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367808" y="5085185"/>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367808" y="1628801"/>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月極定額料金</a:t>
            </a:r>
          </a:p>
        </p:txBody>
      </p:sp>
      <p:sp>
        <p:nvSpPr>
          <p:cNvPr id="14" name="下カーブ矢印 13"/>
          <p:cNvSpPr/>
          <p:nvPr/>
        </p:nvSpPr>
        <p:spPr>
          <a:xfrm>
            <a:off x="4007768"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3849605"/>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137637"/>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492896"/>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2780928"/>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0" name="右矢印 19"/>
          <p:cNvSpPr/>
          <p:nvPr/>
        </p:nvSpPr>
        <p:spPr>
          <a:xfrm>
            <a:off x="7536160" y="4365104"/>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屈折矢印 20"/>
          <p:cNvSpPr/>
          <p:nvPr/>
        </p:nvSpPr>
        <p:spPr>
          <a:xfrm flipH="1">
            <a:off x="2351584" y="4149080"/>
            <a:ext cx="1944216" cy="1584176"/>
          </a:xfrm>
          <a:prstGeom prst="bentUpArrow">
            <a:avLst>
              <a:gd name="adj1" fmla="val 42885"/>
              <a:gd name="adj2" fmla="val 25000"/>
              <a:gd name="adj3" fmla="val 2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在宅中の補償の取扱</a:t>
            </a:r>
          </a:p>
        </p:txBody>
      </p:sp>
    </p:spTree>
    <p:extLst>
      <p:ext uri="{BB962C8B-B14F-4D97-AF65-F5344CB8AC3E}">
        <p14:creationId xmlns:p14="http://schemas.microsoft.com/office/powerpoint/2010/main" val="195940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8772144" cy="1047649"/>
          </a:xfrm>
          <a:ln>
            <a:solidFill>
              <a:schemeClr val="accent1"/>
            </a:solidFill>
          </a:ln>
        </p:spPr>
        <p:txBody>
          <a:bodyPr>
            <a:normAutofit/>
          </a:bodyPr>
          <a:lstStyle/>
          <a:p>
            <a:pPr algn="ctr"/>
            <a:r>
              <a:rPr lang="ja-JP" altLang="en-US" dirty="0" smtClean="0"/>
              <a:t>夢の３ＰＨＬ商品（人生保障旅行）</a:t>
            </a:r>
            <a:endParaRPr kumimoji="1" lang="ja-JP" altLang="en-US" dirty="0"/>
          </a:p>
        </p:txBody>
      </p:sp>
      <p:sp>
        <p:nvSpPr>
          <p:cNvPr id="4" name="正方形/長方形 3"/>
          <p:cNvSpPr/>
          <p:nvPr/>
        </p:nvSpPr>
        <p:spPr>
          <a:xfrm>
            <a:off x="2279576" y="3068960"/>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8040216" y="3140968"/>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宿所</a:t>
            </a:r>
          </a:p>
        </p:txBody>
      </p:sp>
      <p:sp>
        <p:nvSpPr>
          <p:cNvPr id="8" name="下カーブ矢印 7"/>
          <p:cNvSpPr/>
          <p:nvPr/>
        </p:nvSpPr>
        <p:spPr>
          <a:xfrm>
            <a:off x="4079776"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 name="テキスト ボックス 10"/>
          <p:cNvSpPr txBox="1"/>
          <p:nvPr/>
        </p:nvSpPr>
        <p:spPr>
          <a:xfrm>
            <a:off x="2639616" y="4753174"/>
            <a:ext cx="7128792"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「人流」保証責任　旅程概念の終焉</a:t>
            </a:r>
          </a:p>
        </p:txBody>
      </p:sp>
      <p:sp>
        <p:nvSpPr>
          <p:cNvPr id="13" name="テキスト ボックス 12"/>
          <p:cNvSpPr txBox="1"/>
          <p:nvPr/>
        </p:nvSpPr>
        <p:spPr>
          <a:xfrm>
            <a:off x="9034712" y="1484785"/>
            <a:ext cx="3240360"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月極定額料金</a:t>
            </a:r>
          </a:p>
        </p:txBody>
      </p:sp>
      <p:sp>
        <p:nvSpPr>
          <p:cNvPr id="14" name="下カーブ矢印 13"/>
          <p:cNvSpPr/>
          <p:nvPr/>
        </p:nvSpPr>
        <p:spPr>
          <a:xfrm>
            <a:off x="4007768" y="3789040"/>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4077072"/>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4281653"/>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569685"/>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p:cNvSpPr/>
          <p:nvPr/>
        </p:nvSpPr>
        <p:spPr>
          <a:xfrm>
            <a:off x="4655840" y="2276872"/>
            <a:ext cx="2808312" cy="86409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観光活動</a:t>
            </a:r>
          </a:p>
        </p:txBody>
      </p:sp>
      <p:sp>
        <p:nvSpPr>
          <p:cNvPr id="20" name="正方形/長方形 19"/>
          <p:cNvSpPr/>
          <p:nvPr/>
        </p:nvSpPr>
        <p:spPr>
          <a:xfrm>
            <a:off x="10136832" y="2031496"/>
            <a:ext cx="2016224" cy="893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月極定額</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食べ放題</a:t>
            </a:r>
            <a:endParaRPr lang="ja-JP" altLang="en-US" sz="2800" dirty="0">
              <a:solidFill>
                <a:schemeClr val="tx1">
                  <a:lumMod val="95000"/>
                  <a:lumOff val="5000"/>
                </a:schemeClr>
              </a:solidFill>
            </a:endParaRPr>
          </a:p>
        </p:txBody>
      </p:sp>
      <p:sp>
        <p:nvSpPr>
          <p:cNvPr id="21" name="正方形/長方形 20"/>
          <p:cNvSpPr/>
          <p:nvPr/>
        </p:nvSpPr>
        <p:spPr>
          <a:xfrm>
            <a:off x="10146384" y="2988568"/>
            <a:ext cx="2016224" cy="893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月極定額</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着放題</a:t>
            </a:r>
            <a:endParaRPr lang="ja-JP" altLang="en-US" sz="2800" dirty="0">
              <a:solidFill>
                <a:schemeClr val="tx1">
                  <a:lumMod val="95000"/>
                  <a:lumOff val="5000"/>
                </a:schemeClr>
              </a:solidFill>
            </a:endParaRPr>
          </a:p>
        </p:txBody>
      </p:sp>
      <p:sp>
        <p:nvSpPr>
          <p:cNvPr id="22" name="正方形/長方形 21"/>
          <p:cNvSpPr/>
          <p:nvPr/>
        </p:nvSpPr>
        <p:spPr>
          <a:xfrm>
            <a:off x="10170768" y="4009648"/>
            <a:ext cx="2016224" cy="893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月極定額</a:t>
            </a:r>
            <a:endParaRPr lang="en-US" altLang="ja-JP" sz="2800" dirty="0" smtClean="0">
              <a:solidFill>
                <a:schemeClr val="tx1">
                  <a:lumMod val="95000"/>
                  <a:lumOff val="5000"/>
                </a:schemeClr>
              </a:solidFill>
            </a:endParaRPr>
          </a:p>
          <a:p>
            <a:pPr algn="ctr"/>
            <a:r>
              <a:rPr lang="ja-JP" altLang="en-US" sz="2800" dirty="0" smtClean="0">
                <a:solidFill>
                  <a:schemeClr val="tx1">
                    <a:lumMod val="95000"/>
                    <a:lumOff val="5000"/>
                  </a:schemeClr>
                </a:solidFill>
              </a:rPr>
              <a:t>泊り放題</a:t>
            </a:r>
            <a:endParaRPr lang="ja-JP" altLang="en-US" sz="2800" dirty="0">
              <a:solidFill>
                <a:schemeClr val="tx1">
                  <a:lumMod val="95000"/>
                  <a:lumOff val="5000"/>
                </a:schemeClr>
              </a:solidFill>
            </a:endParaRPr>
          </a:p>
        </p:txBody>
      </p:sp>
      <p:sp>
        <p:nvSpPr>
          <p:cNvPr id="24" name="正方形/長方形 23"/>
          <p:cNvSpPr/>
          <p:nvPr/>
        </p:nvSpPr>
        <p:spPr>
          <a:xfrm>
            <a:off x="10158576" y="4966720"/>
            <a:ext cx="2016224" cy="893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lumMod val="95000"/>
                    <a:lumOff val="5000"/>
                  </a:schemeClr>
                </a:solidFill>
              </a:rPr>
              <a:t>月極定額</a:t>
            </a:r>
            <a:endParaRPr lang="en-US" altLang="ja-JP" sz="2800" dirty="0" smtClean="0">
              <a:solidFill>
                <a:schemeClr val="tx1">
                  <a:lumMod val="95000"/>
                  <a:lumOff val="5000"/>
                </a:schemeClr>
              </a:solidFill>
            </a:endParaRPr>
          </a:p>
          <a:p>
            <a:pPr algn="ctr"/>
            <a:r>
              <a:rPr lang="ja-JP" altLang="en-US" sz="2800" dirty="0">
                <a:solidFill>
                  <a:schemeClr val="tx1">
                    <a:lumMod val="95000"/>
                    <a:lumOff val="5000"/>
                  </a:schemeClr>
                </a:solidFill>
              </a:rPr>
              <a:t>乗り</a:t>
            </a:r>
            <a:r>
              <a:rPr lang="ja-JP" altLang="en-US" sz="2800" dirty="0" smtClean="0">
                <a:solidFill>
                  <a:schemeClr val="tx1">
                    <a:lumMod val="95000"/>
                    <a:lumOff val="5000"/>
                  </a:schemeClr>
                </a:solidFill>
              </a:rPr>
              <a:t>放題</a:t>
            </a:r>
            <a:endParaRPr lang="ja-JP" altLang="en-US" sz="2800" dirty="0">
              <a:solidFill>
                <a:schemeClr val="tx1">
                  <a:lumMod val="95000"/>
                  <a:lumOff val="5000"/>
                </a:schemeClr>
              </a:solidFill>
            </a:endParaRPr>
          </a:p>
        </p:txBody>
      </p:sp>
      <p:sp>
        <p:nvSpPr>
          <p:cNvPr id="3" name="円/楕円 2"/>
          <p:cNvSpPr/>
          <p:nvPr/>
        </p:nvSpPr>
        <p:spPr>
          <a:xfrm>
            <a:off x="2660904" y="5559552"/>
            <a:ext cx="650138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ベーシックインカムによる所得保障</a:t>
            </a:r>
            <a:endParaRPr kumimoji="1" lang="ja-JP" altLang="en-US" sz="3200" dirty="0"/>
          </a:p>
        </p:txBody>
      </p:sp>
    </p:spTree>
    <p:extLst>
      <p:ext uri="{BB962C8B-B14F-4D97-AF65-F5344CB8AC3E}">
        <p14:creationId xmlns:p14="http://schemas.microsoft.com/office/powerpoint/2010/main" val="25555557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4661</TotalTime>
  <Words>3167</Words>
  <Application>Microsoft Office PowerPoint</Application>
  <PresentationFormat>ワイド画面</PresentationFormat>
  <Paragraphs>164</Paragraphs>
  <Slides>43</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43</vt:i4>
      </vt:variant>
    </vt:vector>
  </HeadingPairs>
  <TitlesOfParts>
    <vt:vector size="48" baseType="lpstr">
      <vt:lpstr>ＭＳ Ｐゴシック</vt:lpstr>
      <vt:lpstr>Arial</vt:lpstr>
      <vt:lpstr>Calibri</vt:lpstr>
      <vt:lpstr>Calibri Light</vt:lpstr>
      <vt:lpstr>Office テーマ</vt:lpstr>
      <vt:lpstr>2018年度最終回 観光の未来</vt:lpstr>
      <vt:lpstr>　科学技術の進展による観光活動の変革</vt:lpstr>
      <vt:lpstr>コミュニケーションの変化</vt:lpstr>
      <vt:lpstr>自動運転車の登場　時空間の創造</vt:lpstr>
      <vt:lpstr>自動運転車と「ＡＩ」</vt:lpstr>
      <vt:lpstr>　　Google戦略と観光・人流</vt:lpstr>
      <vt:lpstr>通常のパッケージ・ツアー</vt:lpstr>
      <vt:lpstr>マルチ・パッケージ・ツアー</vt:lpstr>
      <vt:lpstr>夢の３ＰＨＬ商品（人生保障旅行）</vt:lpstr>
      <vt:lpstr>　科学技術の進展による観光資源の拡大</vt:lpstr>
      <vt:lpstr>宇宙旅行</vt:lpstr>
      <vt:lpstr>国際的観光政策の未樹立</vt:lpstr>
      <vt:lpstr>１－１　欠如する国際宇宙旅行政策</vt:lpstr>
      <vt:lpstr>航空輸送産業</vt:lpstr>
      <vt:lpstr>１－２　ラグジュアリーツアーの宇宙旅行</vt:lpstr>
      <vt:lpstr>１－３　民間の試み</vt:lpstr>
      <vt:lpstr>　宇宙旅行</vt:lpstr>
      <vt:lpstr>通常の旅客機が飛ぶ高度の３倍もの高さ</vt:lpstr>
      <vt:lpstr>量子コンピュータによる新資源の登場</vt:lpstr>
      <vt:lpstr>自然現象等の予測</vt:lpstr>
      <vt:lpstr>PowerPoint プレゼンテーション</vt:lpstr>
      <vt:lpstr>PowerPoint プレゼンテーション</vt:lpstr>
      <vt:lpstr>レンズ雲　長野県富士見町</vt:lpstr>
      <vt:lpstr>光柱（ライトラピー）</vt:lpstr>
      <vt:lpstr>逆さ霧　上田市</vt:lpstr>
      <vt:lpstr>ダイヤモンドダストhttps://www.youtube.com/watch?v=Aq-BsY_0oz0</vt:lpstr>
      <vt:lpstr>PowerPoint プレゼンテーション</vt:lpstr>
      <vt:lpstr>動植物の生態</vt:lpstr>
      <vt:lpstr>鳥を目がけて一斉噴射！これがヤマアリ蟻酸攻撃だ！ https://www.youtube.com/watch?v=PXvL9PwKc7Q&amp;feature=player_embedded http://karapaia.livedoor.biz/archives/52156871.html</vt:lpstr>
      <vt:lpstr>技術の進展による観光資源の拡大</vt:lpstr>
      <vt:lpstr>　ヴァーチャルリアリティとクローン文化財</vt:lpstr>
      <vt:lpstr>PowerPoint プレゼンテーション</vt:lpstr>
      <vt:lpstr>PowerPoint プレゼンテーション</vt:lpstr>
      <vt:lpstr>メガネなしでのARの実現を目指す米企業が700万ドル調達 http://www.moguravr.com/light-field-lab-raises-7-million-ar/</vt:lpstr>
      <vt:lpstr>まとめ（別掲）  人流→脳観光学  ～脳科学の進展が導く観光学研究の未来～</vt:lpstr>
      <vt:lpstr>人流・観光マーケティング（１）</vt:lpstr>
      <vt:lpstr>　　　無意識の興味の発見　</vt:lpstr>
      <vt:lpstr>　観光資源と感性値の関係の解明</vt:lpstr>
      <vt:lpstr>人流・観光マーケティング（２）</vt:lpstr>
      <vt:lpstr>PowerPoint プレゼンテーション</vt:lpstr>
      <vt:lpstr>　　観光評価とデータ・マイニング</vt:lpstr>
      <vt:lpstr>観光行動</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第15回</dc:title>
  <dc:creator>寺前秀一</dc:creator>
  <cp:lastModifiedBy>寺前 秀一</cp:lastModifiedBy>
  <cp:revision>41</cp:revision>
  <dcterms:created xsi:type="dcterms:W3CDTF">2018-01-02T00:12:34Z</dcterms:created>
  <dcterms:modified xsi:type="dcterms:W3CDTF">2018-12-11T02:09:38Z</dcterms:modified>
</cp:coreProperties>
</file>